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3" r:id="rId6"/>
    <p:sldId id="268" r:id="rId7"/>
    <p:sldId id="269" r:id="rId8"/>
    <p:sldId id="262" r:id="rId9"/>
    <p:sldId id="266" r:id="rId10"/>
    <p:sldId id="26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8DF17E-EA34-0446-C0CD-BBAB58A4CD7C}" name="동원 이" initials="동이" userId="5a98e330f125285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59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" y="2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D1825-3C4F-7D6F-C55E-88BF84936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7AB09C-4C82-0639-0FF2-2DA72A11B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90607-C8F1-71C9-F403-3A8119CD0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57111-3A55-E36A-443B-A6961665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980C80-D2DA-B035-2249-C94ABC7F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0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085DF-CB6F-C0F7-5423-019B37DE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F48CCE-B023-F9A7-D518-10299D806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373214-D5DE-DBC6-681E-60B4CE76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5F8790-A61F-FD7E-BE8E-9DAD2D67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15336-5185-35B3-1042-2B926D2DA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19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AD292C-3DC7-B047-EB19-7030C0457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4E0624-92DF-37B1-2B50-7B67E2E46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C6DB86-83AF-C05B-7F75-33C03655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6CA3B-4E23-1594-DED6-70DA16C42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05C833-AC5D-19E5-6E36-AE6245BA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76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4FE87-F0BA-5925-986A-4CEB6D63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1E77AB-0CAE-8A55-5F66-923E50E5B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0AC4C-3D80-0182-951A-ABBE6A39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3AD01-E358-42DF-D401-4E093659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9F38D-A0B9-7720-EE8B-E9A6619AA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84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D2F9E-6D59-0ECB-2EC7-EC9795B0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8E866E-CAC3-988A-D732-EB6858274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BD76A-5AF8-64E6-5DCB-0469C6F11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CDDC4-762A-3579-516E-F0F1AD95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2B1765-AFEC-9F83-BD5E-99C6D14E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069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2E62-F82B-DA74-B9F5-3BEC1C75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7A3A4-1A92-D0B0-AF6A-F32579192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221C9A-74F4-315F-E3C4-AB08450DC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659352-C2E4-51BA-E1BB-06B16A53D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2AC1B3-85E5-BFF0-3D3F-B807F9EBE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EB6B50-5DCC-8528-E425-70B55CEF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83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C162F-2CEF-E8A6-2FDE-46533DA90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0A0942-A3D3-53D6-8392-DD38D2E89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56AD4-473E-0F25-9D3B-6C1B9EE23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7701FF-66B3-AF63-3AB4-0E0EB1DEE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F5FE4F-9735-BE79-8D7B-121CF37BF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677A78-8EDC-5F13-3F48-3E35DD5B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06C54D-E948-F03B-E960-C6B04CD05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6FB193-B324-DEFD-BC34-CC17B11A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99500-A972-6881-90AC-2DEA8809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A5872C-85C2-A38C-146D-54B3BE71C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04D13B-078C-C5FF-B382-DC040867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AC6AB1-CAF8-E823-A41D-A3F56B924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24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2763F4-3303-2F78-87E2-C2F63400C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0345B6-5E21-2842-715D-A40C53D8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1453E-DAA6-30EB-DBA6-15E357BC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33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88286-3368-2B0C-3B7E-30E9BC4E7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A084EF-B963-D008-8CAD-CAF0EA2E8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AA5550-39C1-D007-2A95-682ED3DCE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21E4A9-D52D-0531-B4FF-BDC32797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4786A-C449-BB75-AAD6-8328E5E0B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DDBEA6-3994-BDCE-94A0-5025CE8A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2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8BE90-723A-DBD9-E441-6F8F4D42D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DFE71A-154F-E140-3B42-18D1C0F550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AC891A-BC61-C08C-42F9-8DB0E4D65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77E1E5-06CF-2A4C-82D2-3A081351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BEB27A-16E5-158F-FD3A-635E336E5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4B0D35-4279-680E-7890-A3DDC1C0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999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3C5B0E-B6DC-FE6E-7A49-5E842B20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C9EA2A-A67E-19D5-7E77-42AE43F64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71976-EBFA-66FE-F552-FF5F010F0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DF2D6-8C5E-4A0C-AD78-AB907B009066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FAA69D-C1A3-9973-39DE-65816BF50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31B6B-D90E-3F04-17BC-34916AE79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33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dw9981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85004-D9B8-0BF9-5E5B-BCBA7C86B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Direct3D11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CD820F-C031-7D37-3253-EAE9601FE6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3. Tone Mapping</a:t>
            </a:r>
          </a:p>
          <a:p>
            <a:r>
              <a:rPr lang="en-US" altLang="ko-KR" dirty="0">
                <a:hlinkClick r:id="rId2"/>
              </a:rPr>
              <a:t>ldw9981@gmail.com</a:t>
            </a:r>
            <a:r>
              <a:rPr lang="en-US" altLang="ko-KR" dirty="0"/>
              <a:t> </a:t>
            </a:r>
            <a:r>
              <a:rPr lang="ko-KR" altLang="en-US" dirty="0"/>
              <a:t>이동원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0057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B92EB-9A72-41A4-4990-28B738FD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8E482-E8C9-64C8-6930-E02D618CEDD1}"/>
              </a:ext>
            </a:extLst>
          </p:cNvPr>
          <p:cNvSpPr txBox="1"/>
          <p:nvPr/>
        </p:nvSpPr>
        <p:spPr>
          <a:xfrm>
            <a:off x="660400" y="1690688"/>
            <a:ext cx="110416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ImageBaseLighting</a:t>
            </a:r>
            <a:r>
              <a:rPr lang="en-US" altLang="ko-KR" dirty="0"/>
              <a:t> </a:t>
            </a:r>
            <a:r>
              <a:rPr lang="ko-KR" altLang="en-US" dirty="0"/>
              <a:t>구현 과정에서 </a:t>
            </a:r>
            <a:r>
              <a:rPr lang="en-US" altLang="ko-KR" dirty="0"/>
              <a:t>HDR </a:t>
            </a:r>
            <a:r>
              <a:rPr lang="ko-KR" altLang="en-US" dirty="0"/>
              <a:t>데이터 </a:t>
            </a:r>
            <a:r>
              <a:rPr lang="en-US" altLang="ko-KR" dirty="0"/>
              <a:t>(1.0</a:t>
            </a:r>
            <a:r>
              <a:rPr lang="ko-KR" altLang="en-US" dirty="0" err="1"/>
              <a:t>넘는값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en-US" altLang="ko-KR" dirty="0"/>
              <a:t>1.0</a:t>
            </a:r>
            <a:r>
              <a:rPr lang="ko-KR" altLang="en-US" dirty="0"/>
              <a:t>으로 </a:t>
            </a:r>
            <a:r>
              <a:rPr lang="en-US" altLang="ko-KR" dirty="0"/>
              <a:t>Clamp</a:t>
            </a:r>
            <a:r>
              <a:rPr lang="ko-KR" altLang="en-US" dirty="0"/>
              <a:t>되지 않도록</a:t>
            </a:r>
            <a:endParaRPr lang="en-US" altLang="ko-KR" dirty="0"/>
          </a:p>
          <a:p>
            <a:r>
              <a:rPr lang="ko-KR" altLang="en-US" dirty="0" err="1"/>
              <a:t>계산을위한</a:t>
            </a:r>
            <a:r>
              <a:rPr lang="ko-KR" altLang="en-US" dirty="0"/>
              <a:t> </a:t>
            </a:r>
            <a:r>
              <a:rPr lang="en-US" altLang="ko-KR" dirty="0" err="1"/>
              <a:t>SceneHDR</a:t>
            </a:r>
            <a:r>
              <a:rPr lang="en-US" altLang="ko-KR" dirty="0"/>
              <a:t> </a:t>
            </a:r>
            <a:r>
              <a:rPr lang="en-US" altLang="ko-KR" dirty="0" err="1"/>
              <a:t>RenderTarget</a:t>
            </a:r>
            <a:r>
              <a:rPr lang="en-US" altLang="ko-KR" dirty="0"/>
              <a:t>(R16G16B16A16_FLOAT )</a:t>
            </a:r>
            <a:r>
              <a:rPr lang="ko-KR" altLang="en-US" dirty="0"/>
              <a:t>과   </a:t>
            </a:r>
            <a:endParaRPr lang="en-US" altLang="ko-KR" dirty="0"/>
          </a:p>
          <a:p>
            <a:r>
              <a:rPr lang="ko-KR" altLang="en-US" dirty="0" err="1"/>
              <a:t>백버퍼</a:t>
            </a:r>
            <a:r>
              <a:rPr lang="ko-KR" altLang="en-US" dirty="0"/>
              <a:t> </a:t>
            </a:r>
            <a:r>
              <a:rPr lang="en-US" altLang="ko-KR" dirty="0"/>
              <a:t>LDR(</a:t>
            </a:r>
            <a:r>
              <a:rPr lang="en-US" altLang="ko-KR" i="1" dirty="0"/>
              <a:t>R8G8B8A8_UNORM)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HDR(R10G10B10A2_UNORM)</a:t>
            </a:r>
            <a:r>
              <a:rPr lang="ko-KR" altLang="en-US" dirty="0"/>
              <a:t>을 생성합니다</a:t>
            </a:r>
            <a:r>
              <a:rPr lang="en-US" altLang="ko-KR" dirty="0"/>
              <a:t>. LDR</a:t>
            </a:r>
            <a:r>
              <a:rPr lang="ko-KR" altLang="en-US" dirty="0"/>
              <a:t>먼저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Exposure</a:t>
            </a:r>
            <a:r>
              <a:rPr lang="ko-KR" altLang="en-US" dirty="0"/>
              <a:t>와 </a:t>
            </a:r>
            <a:r>
              <a:rPr lang="en-US" altLang="ko-KR" dirty="0" err="1"/>
              <a:t>ToneMapping</a:t>
            </a:r>
            <a:r>
              <a:rPr lang="ko-KR" altLang="en-US" dirty="0"/>
              <a:t>을 통하여  </a:t>
            </a:r>
            <a:r>
              <a:rPr lang="en-US" altLang="ko-KR" dirty="0"/>
              <a:t>HDR</a:t>
            </a:r>
            <a:r>
              <a:rPr lang="ko-KR" altLang="en-US" dirty="0"/>
              <a:t>의 밝은 부분</a:t>
            </a:r>
            <a:r>
              <a:rPr lang="en-US" altLang="ko-KR" dirty="0"/>
              <a:t>(1.0</a:t>
            </a:r>
            <a:r>
              <a:rPr lang="ko-KR" altLang="en-US" dirty="0" err="1"/>
              <a:t>넘는부분</a:t>
            </a:r>
            <a:r>
              <a:rPr lang="en-US" altLang="ko-KR" dirty="0"/>
              <a:t>)</a:t>
            </a:r>
            <a:r>
              <a:rPr lang="ko-KR" altLang="en-US" dirty="0"/>
              <a:t>의 디테일이 살아 있는지 확인합니다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1945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4DC5-9D58-3A85-4905-47CA89A9E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5C34C-C4AC-A319-4917-892273620FF8}"/>
              </a:ext>
            </a:extLst>
          </p:cNvPr>
          <p:cNvSpPr txBox="1"/>
          <p:nvPr/>
        </p:nvSpPr>
        <p:spPr>
          <a:xfrm>
            <a:off x="514350" y="1893838"/>
            <a:ext cx="104330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지금까지 사용했던 </a:t>
            </a:r>
            <a:r>
              <a:rPr lang="en-US" altLang="ko-KR" dirty="0"/>
              <a:t>LDR </a:t>
            </a:r>
            <a:r>
              <a:rPr lang="ko-KR" altLang="en-US" dirty="0" err="1"/>
              <a:t>렌더타겟을</a:t>
            </a:r>
            <a:r>
              <a:rPr lang="ko-KR" altLang="en-US" dirty="0"/>
              <a:t> 이해합니다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HDR </a:t>
            </a:r>
            <a:r>
              <a:rPr lang="ko-KR" altLang="en-US" dirty="0" err="1"/>
              <a:t>렌더타겟의</a:t>
            </a:r>
            <a:r>
              <a:rPr lang="ko-KR" altLang="en-US" dirty="0"/>
              <a:t> 필요성 을 이해합니다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노출과 자동 노출에 대한 개념을 이해합니다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ACES Film</a:t>
            </a:r>
            <a:r>
              <a:rPr lang="ko-KR" altLang="en-US" dirty="0"/>
              <a:t>  </a:t>
            </a:r>
            <a:r>
              <a:rPr lang="en-US" altLang="ko-KR" dirty="0" err="1"/>
              <a:t>ToneMapping</a:t>
            </a:r>
            <a:r>
              <a:rPr lang="ko-KR" altLang="en-US" dirty="0"/>
              <a:t> 함수에 대해 이해합니다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 startAt="3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 HDR</a:t>
            </a:r>
            <a:r>
              <a:rPr lang="ko-KR" altLang="en-US" dirty="0"/>
              <a:t> </a:t>
            </a:r>
            <a:r>
              <a:rPr lang="ko-KR" altLang="en-US" dirty="0" err="1"/>
              <a:t>백버퍼를</a:t>
            </a:r>
            <a:r>
              <a:rPr lang="ko-KR" altLang="en-US" dirty="0"/>
              <a:t> 사용하는 경우  데이터 해석 방법을 설정합니다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123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00499-1979-5822-C296-5DADFC5DD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LDR </a:t>
            </a:r>
            <a:r>
              <a:rPr lang="ko-KR" altLang="en-US" dirty="0" err="1"/>
              <a:t>렌더타겟의</a:t>
            </a:r>
            <a:r>
              <a:rPr lang="ko-KR" altLang="en-US" dirty="0"/>
              <a:t> 이해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9E0B092-561E-DCCD-A51E-AAA505569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538" y="1690688"/>
            <a:ext cx="1178367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 </a:t>
            </a:r>
            <a:r>
              <a:rPr kumimoji="0" lang="ko-KR" altLang="en-US" sz="18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스왑체인의 </a:t>
            </a:r>
            <a:r>
              <a:rPr kumimoji="0" lang="en-US" altLang="ko-KR" sz="18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BackBuffer</a:t>
            </a:r>
            <a:r>
              <a:rPr kumimoji="0" lang="ko-KR" altLang="en-US" sz="18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를 생성할 때 지금 까지는 </a:t>
            </a:r>
            <a:r>
              <a:rPr lang="en-US" altLang="ko-KR" dirty="0">
                <a:latin typeface="Arial" panose="020B0604020202020204" pitchFamily="34" charset="0"/>
                <a:ea typeface="Google Sans Text"/>
              </a:rPr>
              <a:t>L</a:t>
            </a:r>
            <a:r>
              <a:rPr kumimoji="0" lang="ko-KR" altLang="ko-KR" sz="18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DR</a:t>
            </a:r>
            <a:r>
              <a:rPr kumimoji="0" lang="en-US" altLang="ko-KR" sz="18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(</a:t>
            </a:r>
            <a:r>
              <a:rPr lang="en-US" altLang="ko-KR" dirty="0">
                <a:latin typeface="Arial" panose="020B0604020202020204" pitchFamily="34" charset="0"/>
              </a:rPr>
              <a:t>Low</a:t>
            </a:r>
            <a:r>
              <a:rPr lang="ko-KR" altLang="ko-KR" dirty="0">
                <a:latin typeface="Arial" panose="020B0604020202020204" pitchFamily="34" charset="0"/>
              </a:rPr>
              <a:t> </a:t>
            </a:r>
            <a:r>
              <a:rPr lang="ko-KR" altLang="ko-KR" dirty="0" err="1">
                <a:latin typeface="Arial" panose="020B0604020202020204" pitchFamily="34" charset="0"/>
              </a:rPr>
              <a:t>Dynamic</a:t>
            </a:r>
            <a:r>
              <a:rPr lang="ko-KR" altLang="ko-KR" dirty="0">
                <a:latin typeface="Arial" panose="020B0604020202020204" pitchFamily="34" charset="0"/>
              </a:rPr>
              <a:t> </a:t>
            </a:r>
            <a:r>
              <a:rPr lang="ko-KR" altLang="ko-KR" dirty="0" err="1">
                <a:latin typeface="Arial" panose="020B0604020202020204" pitchFamily="34" charset="0"/>
              </a:rPr>
              <a:t>Range</a:t>
            </a:r>
            <a:r>
              <a:rPr lang="en-US" altLang="ko-KR" dirty="0">
                <a:latin typeface="Arial" panose="020B0604020202020204" pitchFamily="34" charset="0"/>
              </a:rPr>
              <a:t>) </a:t>
            </a:r>
            <a:r>
              <a:rPr lang="en-US" altLang="ko-KR" dirty="0"/>
              <a:t>DXGI_FORMAT_R8G8B8A8_UNORM </a:t>
            </a:r>
            <a:r>
              <a:rPr lang="ko-KR" altLang="en-US" dirty="0"/>
              <a:t>의 </a:t>
            </a:r>
            <a:r>
              <a:rPr lang="en-US" altLang="ko-KR" dirty="0" err="1">
                <a:latin typeface="Arial" panose="020B0604020202020204" pitchFamily="34" charset="0"/>
              </a:rPr>
              <a:t>RenderTarget</a:t>
            </a:r>
            <a:r>
              <a:rPr lang="ko-KR" altLang="en-US" dirty="0">
                <a:latin typeface="Arial" panose="020B0604020202020204" pitchFamily="34" charset="0"/>
              </a:rPr>
              <a:t>을 생성했다</a:t>
            </a:r>
            <a:r>
              <a:rPr lang="en-US" altLang="ko-KR" dirty="0">
                <a:latin typeface="Arial" panose="020B0604020202020204" pitchFamily="34" charset="0"/>
              </a:rPr>
              <a:t>. </a:t>
            </a:r>
            <a:r>
              <a:rPr lang="ko-KR" altLang="en-US" dirty="0">
                <a:latin typeface="Arial" panose="020B0604020202020204" pitchFamily="34" charset="0"/>
              </a:rPr>
              <a:t>이 포맷은 채널당 </a:t>
            </a:r>
            <a:r>
              <a:rPr lang="en-US" altLang="ko-KR" dirty="0">
                <a:latin typeface="Arial" panose="020B0604020202020204" pitchFamily="34" charset="0"/>
              </a:rPr>
              <a:t>8Bit</a:t>
            </a:r>
            <a:r>
              <a:rPr lang="ko-KR" altLang="en-US" dirty="0">
                <a:latin typeface="Arial" panose="020B0604020202020204" pitchFamily="34" charset="0"/>
              </a:rPr>
              <a:t>만을 사용하여 </a:t>
            </a:r>
            <a:r>
              <a:rPr lang="en-US" altLang="ko-KR" dirty="0">
                <a:latin typeface="Arial" panose="020B0604020202020204" pitchFamily="34" charset="0"/>
              </a:rPr>
              <a:t>0.0~1.0 </a:t>
            </a:r>
            <a:r>
              <a:rPr lang="ko-KR" altLang="en-US" dirty="0">
                <a:latin typeface="Arial" panose="020B0604020202020204" pitchFamily="34" charset="0"/>
              </a:rPr>
              <a:t>의</a:t>
            </a:r>
            <a:r>
              <a:rPr lang="en-US" altLang="ko-KR" dirty="0">
                <a:latin typeface="Arial" panose="020B0604020202020204" pitchFamily="34" charset="0"/>
              </a:rPr>
              <a:t>256 </a:t>
            </a:r>
            <a:r>
              <a:rPr lang="ko-KR" altLang="en-US" dirty="0">
                <a:latin typeface="Arial" panose="020B0604020202020204" pitchFamily="34" charset="0"/>
              </a:rPr>
              <a:t>단계의 좁은 값 범위만 표현이 가능하다</a:t>
            </a:r>
            <a:r>
              <a:rPr lang="en-US" altLang="ko-KR" dirty="0">
                <a:latin typeface="Arial" panose="020B0604020202020204" pitchFamily="34" charset="0"/>
              </a:rPr>
              <a:t>. UNORM</a:t>
            </a:r>
            <a:r>
              <a:rPr lang="ko-KR" altLang="en-US" dirty="0">
                <a:latin typeface="Arial" panose="020B0604020202020204" pitchFamily="34" charset="0"/>
              </a:rPr>
              <a:t>의 의미는 </a:t>
            </a:r>
            <a:r>
              <a:rPr lang="en-US" altLang="ko-KR" dirty="0" err="1">
                <a:latin typeface="Arial" panose="020B0604020202020204" pitchFamily="34" charset="0"/>
              </a:rPr>
              <a:t>PixelShader</a:t>
            </a:r>
            <a:r>
              <a:rPr lang="ko-KR" altLang="en-US" dirty="0">
                <a:latin typeface="Arial" panose="020B0604020202020204" pitchFamily="34" charset="0"/>
              </a:rPr>
              <a:t>에서 </a:t>
            </a:r>
            <a:r>
              <a:rPr lang="ko-KR" altLang="en-US" dirty="0" err="1">
                <a:latin typeface="Arial" panose="020B0604020202020204" pitchFamily="34" charset="0"/>
              </a:rPr>
              <a:t>렌더타겟에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</a:rPr>
              <a:t>1.0 </a:t>
            </a:r>
            <a:r>
              <a:rPr lang="ko-KR" altLang="en-US" dirty="0">
                <a:latin typeface="Arial" panose="020B0604020202020204" pitchFamily="34" charset="0"/>
              </a:rPr>
              <a:t>이상의 값을 출력 하더라도 실제는 </a:t>
            </a:r>
            <a:r>
              <a:rPr lang="en-US" altLang="ko-KR" dirty="0">
                <a:latin typeface="Arial" panose="020B0604020202020204" pitchFamily="34" charset="0"/>
              </a:rPr>
              <a:t>0~1 </a:t>
            </a:r>
            <a:r>
              <a:rPr lang="ko-KR" altLang="en-US" dirty="0">
                <a:latin typeface="Arial" panose="020B0604020202020204" pitchFamily="34" charset="0"/>
              </a:rPr>
              <a:t>범위로 잘려</a:t>
            </a:r>
            <a:r>
              <a:rPr lang="en-US" altLang="ko-KR" dirty="0">
                <a:latin typeface="Arial" panose="020B0604020202020204" pitchFamily="34" charset="0"/>
              </a:rPr>
              <a:t>(Clamp)</a:t>
            </a:r>
            <a:r>
              <a:rPr lang="ko-KR" altLang="en-US" dirty="0">
                <a:latin typeface="Arial" panose="020B0604020202020204" pitchFamily="34" charset="0"/>
              </a:rPr>
              <a:t>나간다</a:t>
            </a:r>
            <a:r>
              <a:rPr lang="en-US" altLang="ko-KR" dirty="0">
                <a:latin typeface="Arial" panose="020B0604020202020204" pitchFamily="34" charset="0"/>
              </a:rPr>
              <a:t>.</a:t>
            </a:r>
            <a:r>
              <a:rPr lang="ko-KR" altLang="en-US" dirty="0">
                <a:latin typeface="Arial" panose="020B0604020202020204" pitchFamily="34" charset="0"/>
              </a:rPr>
              <a:t>  </a:t>
            </a:r>
            <a:r>
              <a:rPr lang="en-US" altLang="ko-KR" dirty="0">
                <a:latin typeface="Arial" panose="020B0604020202020204" pitchFamily="34" charset="0"/>
              </a:rPr>
              <a:t>1.0 </a:t>
            </a:r>
            <a:r>
              <a:rPr lang="ko-KR" altLang="en-US" dirty="0">
                <a:latin typeface="Arial" panose="020B0604020202020204" pitchFamily="34" charset="0"/>
              </a:rPr>
              <a:t>은 모니터 최대 밝기가 아니라 흰색의 기준 백색</a:t>
            </a:r>
            <a:r>
              <a:rPr lang="en-US" altLang="ko-KR" dirty="0">
                <a:latin typeface="Arial" panose="020B0604020202020204" pitchFamily="34" charset="0"/>
              </a:rPr>
              <a:t>(Reference white)</a:t>
            </a:r>
            <a:r>
              <a:rPr lang="ko-KR" altLang="en-US" dirty="0">
                <a:latin typeface="Arial" panose="020B0604020202020204" pitchFamily="34" charset="0"/>
              </a:rPr>
              <a:t>으로서</a:t>
            </a:r>
            <a:r>
              <a:rPr lang="ko-KR" altLang="en-US" dirty="0"/>
              <a:t> 약 </a:t>
            </a:r>
            <a:r>
              <a:rPr lang="en-US" altLang="ko-KR" dirty="0"/>
              <a:t>100 nit </a:t>
            </a:r>
            <a:r>
              <a:rPr lang="ko-KR" altLang="en-US" dirty="0"/>
              <a:t>밝기를 의도하는 값이다</a:t>
            </a:r>
            <a:r>
              <a:rPr lang="en-US" altLang="ko-KR" dirty="0"/>
              <a:t>.</a:t>
            </a:r>
            <a:r>
              <a:rPr lang="ko-KR" altLang="en-US" dirty="0"/>
              <a:t> 실제 출력은 디스플레이에 의해 결정된다</a:t>
            </a:r>
            <a:r>
              <a:rPr lang="en-US" altLang="ko-KR" dirty="0"/>
              <a:t>.</a:t>
            </a:r>
            <a:endParaRPr kumimoji="0" lang="ko-KR" altLang="ko-KR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0" name="Picture 6" descr="HDR Projectors Fig1 800">
            <a:extLst>
              <a:ext uri="{FF2B5EF4-FFF2-40B4-BE49-F238E27FC236}">
                <a16:creationId xmlns:a16="http://schemas.microsoft.com/office/drawing/2014/main" id="{249EF71F-214D-DF8C-7436-FD7CB98C0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51" y="3168015"/>
            <a:ext cx="5738749" cy="358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DED9F5D-37EF-3FDA-784D-FBB012D45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150" y="3100457"/>
            <a:ext cx="3523233" cy="352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086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D7B11-F13B-9031-867F-352105F7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HDR </a:t>
            </a:r>
            <a:r>
              <a:rPr lang="ko-KR" altLang="en-US" dirty="0" err="1"/>
              <a:t>렌더타겟의</a:t>
            </a:r>
            <a:r>
              <a:rPr lang="ko-KR" altLang="en-US" dirty="0"/>
              <a:t> 필요성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C07C62-16E5-5FFB-4BA4-4590EA37FADF}"/>
              </a:ext>
            </a:extLst>
          </p:cNvPr>
          <p:cNvSpPr/>
          <p:nvPr/>
        </p:nvSpPr>
        <p:spPr>
          <a:xfrm>
            <a:off x="265119" y="3178163"/>
            <a:ext cx="2615348" cy="1386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HDR</a:t>
            </a:r>
            <a:r>
              <a:rPr lang="ko-KR" altLang="en-US" dirty="0"/>
              <a:t> </a:t>
            </a:r>
            <a:r>
              <a:rPr lang="en-US" altLang="ko-KR" dirty="0" err="1"/>
              <a:t>RenderTarget</a:t>
            </a:r>
            <a:endParaRPr lang="en-US" altLang="ko-KR" dirty="0"/>
          </a:p>
          <a:p>
            <a:pPr algn="ctr"/>
            <a:r>
              <a:rPr lang="en-US" altLang="ko-KR" dirty="0"/>
              <a:t>R16G16B16A16_FLOAT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50E414-6FBE-4A8B-54C5-E2DFE4E73BCA}"/>
              </a:ext>
            </a:extLst>
          </p:cNvPr>
          <p:cNvSpPr txBox="1"/>
          <p:nvPr/>
        </p:nvSpPr>
        <p:spPr>
          <a:xfrm>
            <a:off x="117728" y="1499617"/>
            <a:ext cx="11956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픽셀의 색상을 계산하는 </a:t>
            </a:r>
            <a:r>
              <a:rPr lang="ko-KR" altLang="en-US" dirty="0" err="1"/>
              <a:t>렌더타겟은</a:t>
            </a:r>
            <a:r>
              <a:rPr lang="ko-KR" altLang="en-US" dirty="0"/>
              <a:t> 하드웨어와 상관없이 각 채널의 값을 </a:t>
            </a:r>
            <a:r>
              <a:rPr lang="en-US" altLang="ko-KR" dirty="0"/>
              <a:t>1.0 </a:t>
            </a:r>
            <a:r>
              <a:rPr lang="ko-KR" altLang="en-US" dirty="0"/>
              <a:t>이상을 다룰 수 있는 계산공간을 </a:t>
            </a:r>
            <a:endParaRPr lang="en-US" altLang="ko-KR" dirty="0"/>
          </a:p>
          <a:p>
            <a:r>
              <a:rPr lang="ko-KR" altLang="en-US" dirty="0"/>
              <a:t>만들어 </a:t>
            </a:r>
            <a:r>
              <a:rPr lang="en-US" altLang="ko-KR" dirty="0"/>
              <a:t>Render</a:t>
            </a:r>
            <a:r>
              <a:rPr lang="ko-KR" altLang="en-US" dirty="0"/>
              <a:t>를 하여 그린다</a:t>
            </a:r>
            <a:r>
              <a:rPr lang="en-US" altLang="ko-KR" dirty="0"/>
              <a:t>.   </a:t>
            </a:r>
            <a:r>
              <a:rPr lang="ko-KR" altLang="en-US" dirty="0"/>
              <a:t>출력 공간은 </a:t>
            </a:r>
            <a:r>
              <a:rPr lang="en-US" altLang="ko-KR" dirty="0"/>
              <a:t>UNORM [0.0,1.0] </a:t>
            </a:r>
            <a:r>
              <a:rPr lang="ko-KR" altLang="en-US" dirty="0"/>
              <a:t>이지만 </a:t>
            </a:r>
            <a:r>
              <a:rPr lang="en-US" altLang="ko-KR" dirty="0"/>
              <a:t>HDR 1024 </a:t>
            </a:r>
            <a:r>
              <a:rPr lang="ko-KR" altLang="en-US" dirty="0"/>
              <a:t>단계 </a:t>
            </a:r>
            <a:r>
              <a:rPr lang="en-US" altLang="ko-KR" dirty="0"/>
              <a:t>, SDR</a:t>
            </a:r>
            <a:r>
              <a:rPr lang="ko-KR" altLang="en-US" dirty="0"/>
              <a:t>은 </a:t>
            </a:r>
            <a:r>
              <a:rPr lang="en-US" altLang="ko-KR" dirty="0"/>
              <a:t>256 </a:t>
            </a:r>
            <a:r>
              <a:rPr lang="ko-KR" altLang="en-US" dirty="0"/>
              <a:t>단계 표현가능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752E94-8DC3-09F4-4823-9EDF29C7E1F9}"/>
              </a:ext>
            </a:extLst>
          </p:cNvPr>
          <p:cNvSpPr/>
          <p:nvPr/>
        </p:nvSpPr>
        <p:spPr>
          <a:xfrm>
            <a:off x="5418894" y="2469115"/>
            <a:ext cx="2615349" cy="1386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(HDR </a:t>
            </a:r>
            <a:r>
              <a:rPr lang="ko-KR" altLang="en-US" sz="1400" dirty="0"/>
              <a:t>지원 확인 필요</a:t>
            </a:r>
            <a:r>
              <a:rPr lang="en-US" altLang="ko-KR" sz="1400" dirty="0"/>
              <a:t>)</a:t>
            </a:r>
          </a:p>
          <a:p>
            <a:pPr algn="ctr"/>
            <a:r>
              <a:rPr lang="en-US" altLang="ko-KR" dirty="0"/>
              <a:t>HDR</a:t>
            </a:r>
            <a:r>
              <a:rPr lang="ko-KR" altLang="en-US" dirty="0"/>
              <a:t> </a:t>
            </a:r>
            <a:r>
              <a:rPr lang="en-US" altLang="ko-KR" dirty="0" err="1"/>
              <a:t>BackBuffer</a:t>
            </a:r>
            <a:endParaRPr lang="en-US" altLang="ko-KR" dirty="0"/>
          </a:p>
          <a:p>
            <a:pPr algn="ctr"/>
            <a:r>
              <a:rPr lang="en-US" altLang="ko-KR" dirty="0"/>
              <a:t>R10G10B10A2_UNORM</a:t>
            </a:r>
          </a:p>
          <a:p>
            <a:pPr algn="ctr"/>
            <a:r>
              <a:rPr lang="en-US" altLang="ko-KR" sz="1400" dirty="0"/>
              <a:t>[0.0,1.0]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08D174-B206-5199-E44E-64AD3B61B582}"/>
              </a:ext>
            </a:extLst>
          </p:cNvPr>
          <p:cNvSpPr/>
          <p:nvPr/>
        </p:nvSpPr>
        <p:spPr>
          <a:xfrm>
            <a:off x="5430440" y="4178294"/>
            <a:ext cx="2615348" cy="13860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LDR</a:t>
            </a:r>
            <a:r>
              <a:rPr lang="ko-KR" altLang="en-US" dirty="0"/>
              <a:t> </a:t>
            </a:r>
            <a:r>
              <a:rPr lang="en-US" altLang="ko-KR" dirty="0" err="1"/>
              <a:t>BackBuffer</a:t>
            </a:r>
            <a:endParaRPr lang="en-US" altLang="ko-KR" dirty="0"/>
          </a:p>
          <a:p>
            <a:pPr algn="ctr"/>
            <a:r>
              <a:rPr lang="en-US" altLang="ko-KR" i="1" dirty="0"/>
              <a:t>R8G8B8A8_UNORM</a:t>
            </a:r>
          </a:p>
          <a:p>
            <a:pPr algn="ctr"/>
            <a:r>
              <a:rPr lang="en-US" altLang="ko-KR" sz="1400" dirty="0"/>
              <a:t>[0.0,1.0]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508148-4438-BEA0-E651-CBBCC1C90C08}"/>
              </a:ext>
            </a:extLst>
          </p:cNvPr>
          <p:cNvSpPr txBox="1"/>
          <p:nvPr/>
        </p:nvSpPr>
        <p:spPr>
          <a:xfrm>
            <a:off x="6057248" y="2145948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 공간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386A5-F7B3-A259-1E94-E4ABE678C906}"/>
              </a:ext>
            </a:extLst>
          </p:cNvPr>
          <p:cNvSpPr txBox="1"/>
          <p:nvPr/>
        </p:nvSpPr>
        <p:spPr>
          <a:xfrm>
            <a:off x="846711" y="2145948"/>
            <a:ext cx="11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계산 공간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4C015FB-2AC6-D1BC-C482-3959F09B9509}"/>
              </a:ext>
            </a:extLst>
          </p:cNvPr>
          <p:cNvSpPr/>
          <p:nvPr/>
        </p:nvSpPr>
        <p:spPr>
          <a:xfrm>
            <a:off x="3317826" y="3834060"/>
            <a:ext cx="1207112" cy="4659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33291-730D-FC68-AF72-6027C7775748}"/>
              </a:ext>
            </a:extLst>
          </p:cNvPr>
          <p:cNvSpPr txBox="1"/>
          <p:nvPr/>
        </p:nvSpPr>
        <p:spPr>
          <a:xfrm>
            <a:off x="3010837" y="2574500"/>
            <a:ext cx="2277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Render Quad</a:t>
            </a:r>
          </a:p>
          <a:p>
            <a:r>
              <a:rPr lang="en-US" altLang="ko-KR" dirty="0"/>
              <a:t>( Exposure-&gt; </a:t>
            </a:r>
            <a:r>
              <a:rPr lang="en-US" altLang="ko-KR" dirty="0" err="1"/>
              <a:t>ToneMapping</a:t>
            </a:r>
            <a:r>
              <a:rPr lang="en-US" altLang="ko-KR" dirty="0"/>
              <a:t> )</a:t>
            </a:r>
            <a:endParaRPr lang="ko-KR" alt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모델 10" descr="Panda - low poly">
                <a:extLst>
                  <a:ext uri="{FF2B5EF4-FFF2-40B4-BE49-F238E27FC236}">
                    <a16:creationId xmlns:a16="http://schemas.microsoft.com/office/drawing/2014/main" id="{10D4E186-AE55-AE49-BA1C-7134E927BF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5434699"/>
                  </p:ext>
                </p:extLst>
              </p:nvPr>
            </p:nvGraphicFramePr>
            <p:xfrm>
              <a:off x="636906" y="4793947"/>
              <a:ext cx="1285845" cy="9490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85845" cy="9490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am3d:spPr>
                  <am3d:camera>
                    <am3d:pos x="0" y="0" z="635440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1070" d="1000000"/>
                    <am3d:preTrans dx="1165375" dy="-11776244" dz="-804473"/>
                    <am3d:scale>
                      <am3d:sx n="1000000" d="1000000"/>
                      <am3d:sy n="1000000" d="1000000"/>
                      <am3d:sz n="1000000" d="1000000"/>
                    </am3d:scale>
                    <am3d:rot ax="22324" ay="1746048" az="108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216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모델 10" descr="Panda - low poly">
                <a:extLst>
                  <a:ext uri="{FF2B5EF4-FFF2-40B4-BE49-F238E27FC236}">
                    <a16:creationId xmlns:a16="http://schemas.microsoft.com/office/drawing/2014/main" id="{10D4E186-AE55-AE49-BA1C-7134E927BF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6906" y="4793947"/>
                <a:ext cx="1285845" cy="949076"/>
              </a:xfrm>
              <a:prstGeom prst="rect">
                <a:avLst/>
              </a:prstGeom>
              <a:noFill/>
              <a:ln>
                <a:noFill/>
              </a:ln>
            </p:spPr>
          </p:pic>
        </mc:Fallback>
      </mc:AlternateContent>
      <p:grpSp>
        <p:nvGrpSpPr>
          <p:cNvPr id="38" name="그룹 37">
            <a:extLst>
              <a:ext uri="{FF2B5EF4-FFF2-40B4-BE49-F238E27FC236}">
                <a16:creationId xmlns:a16="http://schemas.microsoft.com/office/drawing/2014/main" id="{87D205F8-F63A-2C71-C671-D6B75D3AFD2C}"/>
              </a:ext>
            </a:extLst>
          </p:cNvPr>
          <p:cNvGrpSpPr/>
          <p:nvPr/>
        </p:nvGrpSpPr>
        <p:grpSpPr>
          <a:xfrm>
            <a:off x="3317826" y="4745670"/>
            <a:ext cx="975769" cy="678654"/>
            <a:chOff x="3633052" y="4977035"/>
            <a:chExt cx="975769" cy="678654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7EE2694-B750-16B2-A8A1-F71A31693BE9}"/>
                </a:ext>
              </a:extLst>
            </p:cNvPr>
            <p:cNvCxnSpPr/>
            <p:nvPr/>
          </p:nvCxnSpPr>
          <p:spPr>
            <a:xfrm>
              <a:off x="3633052" y="4977036"/>
              <a:ext cx="975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787D283-E58A-D896-66A8-36505E34C884}"/>
                </a:ext>
              </a:extLst>
            </p:cNvPr>
            <p:cNvCxnSpPr>
              <a:cxnSpLocks/>
            </p:cNvCxnSpPr>
            <p:nvPr/>
          </p:nvCxnSpPr>
          <p:spPr>
            <a:xfrm>
              <a:off x="3633052" y="4977036"/>
              <a:ext cx="975769" cy="6786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B51015D-F740-E6A7-5AD2-11A0A4BF55E1}"/>
                </a:ext>
              </a:extLst>
            </p:cNvPr>
            <p:cNvCxnSpPr>
              <a:cxnSpLocks/>
            </p:cNvCxnSpPr>
            <p:nvPr/>
          </p:nvCxnSpPr>
          <p:spPr>
            <a:xfrm>
              <a:off x="3633052" y="4977035"/>
              <a:ext cx="0" cy="6786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DDD3554-EC89-3078-BDFD-B002666A8A11}"/>
                </a:ext>
              </a:extLst>
            </p:cNvPr>
            <p:cNvCxnSpPr>
              <a:cxnSpLocks/>
            </p:cNvCxnSpPr>
            <p:nvPr/>
          </p:nvCxnSpPr>
          <p:spPr>
            <a:xfrm>
              <a:off x="4608821" y="4977035"/>
              <a:ext cx="0" cy="6786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92E780C-D820-6FAF-E03B-877652670243}"/>
                </a:ext>
              </a:extLst>
            </p:cNvPr>
            <p:cNvCxnSpPr>
              <a:cxnSpLocks/>
            </p:cNvCxnSpPr>
            <p:nvPr/>
          </p:nvCxnSpPr>
          <p:spPr>
            <a:xfrm>
              <a:off x="3633052" y="5655689"/>
              <a:ext cx="975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BD85D8D-1565-F51B-7556-69802D125548}"/>
              </a:ext>
            </a:extLst>
          </p:cNvPr>
          <p:cNvSpPr txBox="1"/>
          <p:nvPr/>
        </p:nvSpPr>
        <p:spPr>
          <a:xfrm>
            <a:off x="3080073" y="5559535"/>
            <a:ext cx="1729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계산용 </a:t>
            </a:r>
            <a:r>
              <a:rPr lang="ko-KR" altLang="en-US" sz="1000" dirty="0" err="1"/>
              <a:t>렌더타겟</a:t>
            </a:r>
            <a:r>
              <a:rPr lang="ko-KR" altLang="en-US" sz="1000" dirty="0"/>
              <a:t> 텍스처를 </a:t>
            </a:r>
            <a:endParaRPr lang="en-US" altLang="ko-KR" sz="1000" dirty="0"/>
          </a:p>
          <a:p>
            <a:r>
              <a:rPr lang="ko-KR" altLang="en-US" sz="1000" dirty="0" err="1"/>
              <a:t>맵핑하여</a:t>
            </a:r>
            <a:r>
              <a:rPr lang="ko-KR" altLang="en-US" sz="1000" dirty="0"/>
              <a:t> 백 버퍼에 그린다</a:t>
            </a:r>
          </a:p>
        </p:txBody>
      </p:sp>
      <p:pic>
        <p:nvPicPr>
          <p:cNvPr id="30" name="Picture 8">
            <a:extLst>
              <a:ext uri="{FF2B5EF4-FFF2-40B4-BE49-F238E27FC236}">
                <a16:creationId xmlns:a16="http://schemas.microsoft.com/office/drawing/2014/main" id="{0322169E-D875-4D87-BD8E-1319AA686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54649" y="2469115"/>
            <a:ext cx="2728427" cy="334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 descr="폰트, 로고, 그래픽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C9C4BF-DBA1-4A36-C845-51C1B955F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381" y="2984846"/>
            <a:ext cx="748965" cy="406301"/>
          </a:xfrm>
          <a:prstGeom prst="rect">
            <a:avLst/>
          </a:prstGeom>
        </p:spPr>
      </p:pic>
      <p:pic>
        <p:nvPicPr>
          <p:cNvPr id="37" name="그림 36" descr="폰트, 로고, 텍스트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0A4DE1-8D93-9438-3E80-C5E85DC09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7777" y="4970217"/>
            <a:ext cx="551430" cy="311678"/>
          </a:xfrm>
          <a:prstGeom prst="rect">
            <a:avLst/>
          </a:prstGeom>
        </p:spPr>
      </p:pic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E5F5C991-C2A0-62CA-7119-08C9C8BB7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362722"/>
              </p:ext>
            </p:extLst>
          </p:nvPr>
        </p:nvGraphicFramePr>
        <p:xfrm>
          <a:off x="413613" y="5949235"/>
          <a:ext cx="11599696" cy="944880"/>
        </p:xfrm>
        <a:graphic>
          <a:graphicData uri="http://schemas.openxmlformats.org/drawingml/2006/table">
            <a:tbl>
              <a:tblPr/>
              <a:tblGrid>
                <a:gridCol w="947827">
                  <a:extLst>
                    <a:ext uri="{9D8B030D-6E8A-4147-A177-3AD203B41FA5}">
                      <a16:colId xmlns:a16="http://schemas.microsoft.com/office/drawing/2014/main" val="2169822445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798329390"/>
                    </a:ext>
                  </a:extLst>
                </a:gridCol>
                <a:gridCol w="3257973">
                  <a:extLst>
                    <a:ext uri="{9D8B030D-6E8A-4147-A177-3AD203B41FA5}">
                      <a16:colId xmlns:a16="http://schemas.microsoft.com/office/drawing/2014/main" val="3636637239"/>
                    </a:ext>
                  </a:extLst>
                </a:gridCol>
                <a:gridCol w="5118056">
                  <a:extLst>
                    <a:ext uri="{9D8B030D-6E8A-4147-A177-3AD203B41FA5}">
                      <a16:colId xmlns:a16="http://schemas.microsoft.com/office/drawing/2014/main" val="11658490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용어</a:t>
                      </a:r>
                      <a:endParaRPr lang="ko-KR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정의</a:t>
                      </a:r>
                      <a:endParaRPr lang="ko-KR" altLang="en-US" sz="14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초점</a:t>
                      </a:r>
                      <a:endParaRPr lang="ko-KR" alt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의미</a:t>
                      </a:r>
                      <a:endParaRPr lang="ko-KR" altLang="en-US" sz="14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802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SDR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Standard Dynamic Range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표준</a:t>
                      </a: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규격 </a:t>
                      </a:r>
                      <a:r>
                        <a:rPr lang="en-US" altLang="ko-KR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(Rec. 709, sRGB)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표준적인</a:t>
                      </a:r>
                      <a:r>
                        <a:rPr lang="ko-KR" altLang="en-US" sz="14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색 영역 및 톤 매핑 규격을 따르는 출력 </a:t>
                      </a:r>
                      <a:r>
                        <a:rPr lang="en-US" altLang="ko-KR" sz="14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(Display)</a:t>
                      </a:r>
                      <a:endParaRPr lang="ko-KR" altLang="en-US" sz="14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657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LDR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Low Dynamic Range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낮은</a:t>
                      </a: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동적 범위 </a:t>
                      </a:r>
                      <a:r>
                        <a:rPr lang="en-US" altLang="ko-KR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Contrast Ratio)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14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1.0</a:t>
                      </a:r>
                      <a:r>
                        <a:rPr lang="ko-KR" altLang="en-US" sz="14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으로 </a:t>
                      </a:r>
                      <a:r>
                        <a:rPr lang="ko-KR" altLang="en-US" sz="14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클램프된</a:t>
                      </a:r>
                      <a:r>
                        <a:rPr lang="ko-KR" altLang="en-US" sz="14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제한된</a:t>
                      </a:r>
                      <a:r>
                        <a:rPr lang="en-US" altLang="ko-KR" sz="14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픽셀 값 범위를 저장하는 </a:t>
                      </a:r>
                      <a:r>
                        <a:rPr lang="en-US" altLang="ko-KR" sz="14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1400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렌더타겟</a:t>
                      </a:r>
                      <a:r>
                        <a:rPr lang="en-US" altLang="ko-KR" sz="14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14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199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069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19658-5225-B9FE-4B71-6467B832A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노출</a:t>
            </a:r>
            <a:r>
              <a:rPr lang="en-US" altLang="ko-KR" dirty="0"/>
              <a:t>(Exposure)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4E9DF-7A2B-1975-7B45-99A75ABBF21A}"/>
              </a:ext>
            </a:extLst>
          </p:cNvPr>
          <p:cNvSpPr txBox="1"/>
          <p:nvPr/>
        </p:nvSpPr>
        <p:spPr>
          <a:xfrm>
            <a:off x="506538" y="1690688"/>
            <a:ext cx="10384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HDR </a:t>
            </a:r>
            <a:r>
              <a:rPr lang="ko-KR" altLang="en-US" dirty="0" err="1"/>
              <a:t>렌더타겟</a:t>
            </a:r>
            <a:r>
              <a:rPr lang="ko-KR" altLang="en-US" dirty="0"/>
              <a:t> 선형공간에서 계산한 값을 </a:t>
            </a:r>
            <a:r>
              <a:rPr lang="ko-KR" altLang="en-US" dirty="0">
                <a:solidFill>
                  <a:srgbClr val="FF0000"/>
                </a:solidFill>
              </a:rPr>
              <a:t>전체에 일괄 선형적으로 밝기를 스케일 하는 과정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EV</a:t>
            </a:r>
            <a:r>
              <a:rPr lang="ko-KR" altLang="en-US" dirty="0"/>
              <a:t>를 </a:t>
            </a:r>
            <a:r>
              <a:rPr lang="en-US" altLang="ko-KR" dirty="0"/>
              <a:t>2^EV</a:t>
            </a:r>
            <a:r>
              <a:rPr lang="ko-KR" altLang="en-US" dirty="0"/>
              <a:t> 형태</a:t>
            </a:r>
            <a:r>
              <a:rPr lang="en-US" altLang="ko-KR" dirty="0"/>
              <a:t>(</a:t>
            </a:r>
            <a:r>
              <a:rPr lang="ko-KR" altLang="en-US" dirty="0"/>
              <a:t>지수</a:t>
            </a:r>
            <a:r>
              <a:rPr lang="en-US" altLang="ko-KR" dirty="0"/>
              <a:t>)</a:t>
            </a:r>
            <a:r>
              <a:rPr lang="ko-KR" altLang="en-US" dirty="0"/>
              <a:t>로 쓰는 이유는 사람 눈의 밝기 인식이 ‘</a:t>
            </a:r>
            <a:r>
              <a:rPr lang="ko-KR" altLang="en-US" dirty="0" err="1"/>
              <a:t>선형’이</a:t>
            </a:r>
            <a:r>
              <a:rPr lang="ko-KR" altLang="en-US" dirty="0"/>
              <a:t> 아니라 ‘</a:t>
            </a:r>
            <a:r>
              <a:rPr lang="ko-KR" altLang="en-US" dirty="0" err="1"/>
              <a:t>로그적’이기</a:t>
            </a:r>
            <a:r>
              <a:rPr lang="ko-KR" altLang="en-US" dirty="0"/>
              <a:t> 때문이다</a:t>
            </a:r>
            <a:r>
              <a:rPr lang="en-US" altLang="ko-KR" dirty="0"/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46C419-22E3-7CE3-5192-B1E993F32984}"/>
                  </a:ext>
                </a:extLst>
              </p:cNvPr>
              <p:cNvSpPr txBox="1"/>
              <p:nvPr/>
            </p:nvSpPr>
            <p:spPr>
              <a:xfrm>
                <a:off x="350300" y="2570102"/>
                <a:ext cx="7254349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ko-KR" altLang="en-US" b="1" dirty="0"/>
                  <a:t>노출의 역할</a:t>
                </a:r>
                <a:endParaRPr lang="en-US" altLang="ko-KR" b="1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ko-KR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i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𝐸𝑉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  <a:p>
                <a:pPr>
                  <a:buNone/>
                </a:pPr>
                <a:endParaRPr lang="en-US" altLang="ko-KR" dirty="0"/>
              </a:p>
              <a:p>
                <a:pPr>
                  <a:buNone/>
                </a:pPr>
                <a:r>
                  <a:rPr lang="ko-KR" altLang="en-US" dirty="0"/>
                  <a:t>즉</a:t>
                </a:r>
                <a:r>
                  <a:rPr lang="en-US" altLang="ko-KR" dirty="0"/>
                  <a:t>,</a:t>
                </a:r>
              </a:p>
              <a:p>
                <a:r>
                  <a:rPr lang="ko-KR" altLang="en-US" b="1" dirty="0"/>
                  <a:t>장면 전체 밝기를 통째로 이동</a:t>
                </a:r>
                <a:endParaRPr lang="ko-KR" altLang="en-US" dirty="0"/>
              </a:p>
              <a:p>
                <a:r>
                  <a:rPr lang="ko-KR" altLang="en-US" dirty="0"/>
                  <a:t>대비는 유지</a:t>
                </a:r>
              </a:p>
              <a:p>
                <a:r>
                  <a:rPr lang="ko-KR" altLang="en-US" dirty="0"/>
                  <a:t>기준점</a:t>
                </a:r>
                <a:r>
                  <a:rPr lang="en-US" altLang="ko-KR" dirty="0"/>
                  <a:t>(reference white)</a:t>
                </a:r>
                <a:r>
                  <a:rPr lang="ko-KR" altLang="en-US" dirty="0"/>
                  <a:t>을 어디에 둘지 결정</a:t>
                </a:r>
              </a:p>
              <a:p>
                <a:pPr>
                  <a:buNone/>
                </a:pPr>
                <a:r>
                  <a:rPr lang="ko-KR" altLang="en-US" dirty="0"/>
                  <a:t>카메라로 치면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셔터 </a:t>
                </a:r>
                <a:r>
                  <a:rPr lang="en-US" altLang="ko-KR" dirty="0"/>
                  <a:t>/ ISO / </a:t>
                </a:r>
                <a:r>
                  <a:rPr lang="ko-KR" altLang="en-US" dirty="0"/>
                  <a:t>조리개 효과를 하나의 값</a:t>
                </a:r>
                <a:r>
                  <a:rPr lang="en-US" altLang="ko-KR" dirty="0"/>
                  <a:t>(EV)</a:t>
                </a:r>
                <a:r>
                  <a:rPr lang="ko-KR" altLang="en-US" dirty="0"/>
                  <a:t>로 묶은 것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46C419-22E3-7CE3-5192-B1E993F32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00" y="2570102"/>
                <a:ext cx="7254349" cy="2308324"/>
              </a:xfrm>
              <a:prstGeom prst="rect">
                <a:avLst/>
              </a:prstGeom>
              <a:blipFill>
                <a:blip r:embed="rId2"/>
                <a:stretch>
                  <a:fillRect l="-672" t="-1587" b="-3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3C6344-30CC-E960-B4DA-CDABC4C0D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54" y="5215310"/>
            <a:ext cx="6860526" cy="1042859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62DE065-3B0A-A579-6B42-ED1A3A046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503469"/>
              </p:ext>
            </p:extLst>
          </p:nvPr>
        </p:nvGraphicFramePr>
        <p:xfrm>
          <a:off x="6731636" y="2570102"/>
          <a:ext cx="7036166" cy="1828800"/>
        </p:xfrm>
        <a:graphic>
          <a:graphicData uri="http://schemas.openxmlformats.org/drawingml/2006/table">
            <a:tbl>
              <a:tblPr/>
              <a:tblGrid>
                <a:gridCol w="979752">
                  <a:extLst>
                    <a:ext uri="{9D8B030D-6E8A-4147-A177-3AD203B41FA5}">
                      <a16:colId xmlns:a16="http://schemas.microsoft.com/office/drawing/2014/main" val="3159617789"/>
                    </a:ext>
                  </a:extLst>
                </a:gridCol>
                <a:gridCol w="1633042">
                  <a:extLst>
                    <a:ext uri="{9D8B030D-6E8A-4147-A177-3AD203B41FA5}">
                      <a16:colId xmlns:a16="http://schemas.microsoft.com/office/drawing/2014/main" val="2307997899"/>
                    </a:ext>
                  </a:extLst>
                </a:gridCol>
                <a:gridCol w="4423372">
                  <a:extLst>
                    <a:ext uri="{9D8B030D-6E8A-4147-A177-3AD203B41FA5}">
                      <a16:colId xmlns:a16="http://schemas.microsoft.com/office/drawing/2014/main" val="41424854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EV </a:t>
                      </a:r>
                      <a:r>
                        <a:rPr lang="ko-KR" altLang="en-US" sz="1400"/>
                        <a:t>값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exposureFactor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dirty="0"/>
                        <a:t>의미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031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EV = 0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dirty="0">
                          <a:latin typeface="Courier New" panose="02070309020205020404" pitchFamily="49" charset="0"/>
                        </a:rPr>
                        <a:t>2⁰ = 1.0</a:t>
                      </a:r>
                      <a:endParaRPr lang="ko-KR" alt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/>
                        <a:t>기준 노출 </a:t>
                      </a: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원본 밝기 그대로</a:t>
                      </a:r>
                      <a:r>
                        <a:rPr lang="en-US" altLang="ko-KR" sz="140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22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EV = +1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>
                          <a:latin typeface="Courier New" panose="02070309020205020404" pitchFamily="49" charset="0"/>
                        </a:rPr>
                        <a:t>2¹ = 2.0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1"/>
                        <a:t>2</a:t>
                      </a:r>
                      <a:r>
                        <a:rPr lang="ko-KR" altLang="en-US" sz="1400" b="1"/>
                        <a:t>배 밝게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95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EV = -1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>
                          <a:latin typeface="Courier New" panose="02070309020205020404" pitchFamily="49" charset="0"/>
                        </a:rPr>
                        <a:t>2⁻¹ = 0.5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1"/>
                        <a:t>½</a:t>
                      </a:r>
                      <a:r>
                        <a:rPr lang="ko-KR" altLang="en-US" sz="1400" b="1"/>
                        <a:t>배 어둡게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481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EV = +2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/>
                        <a:t>4.0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/>
                        <a:t>4</a:t>
                      </a:r>
                      <a:r>
                        <a:rPr lang="ko-KR" altLang="en-US" sz="1400"/>
                        <a:t>배 밝게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493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EV = -2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/>
                        <a:t>0.25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dirty="0"/>
                        <a:t>¼</a:t>
                      </a:r>
                      <a:r>
                        <a:rPr lang="ko-KR" altLang="en-US" sz="1400" dirty="0"/>
                        <a:t>배 어둡게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04133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36985CA-D9AA-9710-7D47-7CA2DE3ADF75}"/>
              </a:ext>
            </a:extLst>
          </p:cNvPr>
          <p:cNvSpPr txBox="1"/>
          <p:nvPr/>
        </p:nvSpPr>
        <p:spPr>
          <a:xfrm>
            <a:off x="7525708" y="4878426"/>
            <a:ext cx="453681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“</a:t>
            </a:r>
            <a:r>
              <a:rPr lang="ko-KR" altLang="en-US" sz="1400" dirty="0"/>
              <a:t>자동노출</a:t>
            </a:r>
            <a:r>
              <a:rPr lang="en-US" altLang="ko-KR" sz="1400" dirty="0"/>
              <a:t>”</a:t>
            </a:r>
          </a:p>
          <a:p>
            <a:r>
              <a:rPr lang="ko-KR" altLang="en-US" sz="1400" dirty="0"/>
              <a:t>화면의 평균적인 밝기를 계산하여 너무 어두우면 </a:t>
            </a:r>
            <a:r>
              <a:rPr lang="en-US" altLang="ko-KR" sz="1400" dirty="0"/>
              <a:t>EV</a:t>
            </a:r>
            <a:r>
              <a:rPr lang="ko-KR" altLang="en-US" sz="1400" dirty="0"/>
              <a:t>를</a:t>
            </a:r>
            <a:endParaRPr lang="en-US" altLang="ko-KR" sz="1400" dirty="0"/>
          </a:p>
          <a:p>
            <a:r>
              <a:rPr lang="ko-KR" altLang="en-US" sz="1400" dirty="0"/>
              <a:t>올리고</a:t>
            </a:r>
            <a:r>
              <a:rPr lang="en-US" altLang="ko-KR" sz="1400" dirty="0"/>
              <a:t>, </a:t>
            </a:r>
            <a:r>
              <a:rPr lang="ko-KR" altLang="en-US" sz="1400" dirty="0"/>
              <a:t>너무 밝으면 </a:t>
            </a:r>
            <a:r>
              <a:rPr lang="en-US" altLang="ko-KR" sz="1400" dirty="0"/>
              <a:t>EV</a:t>
            </a:r>
            <a:r>
              <a:rPr lang="ko-KR" altLang="en-US" sz="1400" dirty="0"/>
              <a:t>를 내려서 화면의 디테일을 </a:t>
            </a:r>
            <a:br>
              <a:rPr lang="ko-KR" altLang="en-US" sz="1400" dirty="0"/>
            </a:br>
            <a:r>
              <a:rPr lang="ko-KR" altLang="en-US" sz="1400" dirty="0"/>
              <a:t>살린다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화면 전체의 “평균 </a:t>
            </a:r>
            <a:r>
              <a:rPr lang="ko-KR" altLang="en-US" sz="1400" dirty="0" err="1"/>
              <a:t>휘도”가</a:t>
            </a:r>
            <a:r>
              <a:rPr lang="ko-KR" altLang="en-US" sz="1400" dirty="0"/>
              <a:t> </a:t>
            </a:r>
            <a:br>
              <a:rPr lang="ko-KR" altLang="en-US" sz="1400" dirty="0"/>
            </a:br>
            <a:r>
              <a:rPr lang="ko-KR" altLang="en-US" sz="1400" dirty="0"/>
              <a:t>기준 백색</a:t>
            </a:r>
            <a:r>
              <a:rPr lang="en-US" altLang="ko-KR" sz="1400" dirty="0"/>
              <a:t>(scene-linear 1.0) </a:t>
            </a:r>
            <a:r>
              <a:rPr lang="ko-KR" altLang="en-US" sz="1400" i="1" dirty="0"/>
              <a:t>근처</a:t>
            </a:r>
            <a:r>
              <a:rPr lang="ko-KR" altLang="en-US" sz="1400" dirty="0"/>
              <a:t>가 되도록</a:t>
            </a:r>
            <a:br>
              <a:rPr lang="ko-KR" altLang="en-US" sz="1400" dirty="0"/>
            </a:br>
            <a:r>
              <a:rPr lang="ko-KR" altLang="en-US" sz="1400" dirty="0"/>
              <a:t>노출</a:t>
            </a:r>
            <a:r>
              <a:rPr lang="en-US" altLang="ko-KR" sz="1400" dirty="0"/>
              <a:t>(EV)</a:t>
            </a:r>
            <a:r>
              <a:rPr lang="ko-KR" altLang="en-US" sz="1400" dirty="0"/>
              <a:t>을 자동으로 맞춘다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4211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04DB4-42E2-1A9D-B86A-DC9D3B71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노출 조정이 필요한 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AF6C3-C25C-E099-D9FE-47D7B42B3349}"/>
              </a:ext>
            </a:extLst>
          </p:cNvPr>
          <p:cNvSpPr txBox="1"/>
          <p:nvPr/>
        </p:nvSpPr>
        <p:spPr>
          <a:xfrm>
            <a:off x="278606" y="1450906"/>
            <a:ext cx="112299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빛이 부족한 환경에서 명암의 디테일이 사라진 경우 </a:t>
            </a:r>
          </a:p>
          <a:p>
            <a:r>
              <a:rPr lang="ko-KR" altLang="en-US" dirty="0"/>
              <a:t>역광 사진: 인물 뒤에서 강한 빛이 들어와 얼굴이 검게 실루엣처럼 보일 때 보정이 필요합니다.</a:t>
            </a:r>
          </a:p>
          <a:p>
            <a:r>
              <a:rPr lang="ko-KR" altLang="en-US" dirty="0"/>
              <a:t>야경 및 저조도: 충분한 빛을 확보하지 못한 밤 거리나 실내 사진으로, 섀도우(그림자) 부분의 디테일이 사라진 경우입니다.   특징: 이미지가 칙칙하고 색상이 흐릿하거나, 어두운 영역의 질감이 보이지 않습니다. 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CA684F34-4E7B-746D-7F5B-CC6D26962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76" y="3156659"/>
            <a:ext cx="5660281" cy="318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Photograph of an interior space, underexposed] - The Portal to ...">
            <a:extLst>
              <a:ext uri="{FF2B5EF4-FFF2-40B4-BE49-F238E27FC236}">
                <a16:creationId xmlns:a16="http://schemas.microsoft.com/office/drawing/2014/main" id="{637A586A-4C2D-CEC8-34C1-46F1AEACB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490" y="3136514"/>
            <a:ext cx="4852523" cy="322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8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8DE8D-BC8E-1465-6584-D89F143A3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노출 조정이 필요한 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1733B-45AA-E3A9-17B0-18A7DEA32F3A}"/>
              </a:ext>
            </a:extLst>
          </p:cNvPr>
          <p:cNvSpPr txBox="1"/>
          <p:nvPr/>
        </p:nvSpPr>
        <p:spPr>
          <a:xfrm>
            <a:off x="726875" y="1594128"/>
            <a:ext cx="107266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조명이 과도해서 화면 전체적으로 너무 밝은</a:t>
            </a:r>
            <a:r>
              <a:rPr lang="en-US" altLang="ko-KR" dirty="0"/>
              <a:t> </a:t>
            </a:r>
            <a:r>
              <a:rPr lang="ko-KR" altLang="en-US" dirty="0"/>
              <a:t>씬</a:t>
            </a:r>
            <a:r>
              <a:rPr lang="en-US" altLang="ko-KR" dirty="0"/>
              <a:t>.</a:t>
            </a:r>
            <a:r>
              <a:rPr lang="ko-KR" altLang="en-US" dirty="0"/>
              <a:t> 사람의 눈으로는 밝은 부분을 구분 하기 힘들다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상태가 유지되면 않도록 노출을 낮춘다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2050" name="Picture 2" descr="Star Wars Jedi: Survivor, Star Wars, digital art, overexposed, video ...">
            <a:extLst>
              <a:ext uri="{FF2B5EF4-FFF2-40B4-BE49-F238E27FC236}">
                <a16:creationId xmlns:a16="http://schemas.microsoft.com/office/drawing/2014/main" id="{52BFDED7-6C8F-0E38-489D-5D24A7FD3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28" y="3308807"/>
            <a:ext cx="5404236" cy="303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xposure - Indoor photos with flash often overexposed ...">
            <a:extLst>
              <a:ext uri="{FF2B5EF4-FFF2-40B4-BE49-F238E27FC236}">
                <a16:creationId xmlns:a16="http://schemas.microsoft.com/office/drawing/2014/main" id="{AADF2B30-289F-6E60-D1F9-42D152EF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238" y="3308807"/>
            <a:ext cx="4559826" cy="303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997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라인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99C0945-05FC-7AD8-84EC-754D12629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414" y="4606358"/>
            <a:ext cx="4008449" cy="213989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A31A3BF-44F9-15BC-C7B6-10F3EAB8D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Tone Mapping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B2F74-F9B0-9028-F5A9-E4DC824C3141}"/>
              </a:ext>
            </a:extLst>
          </p:cNvPr>
          <p:cNvSpPr txBox="1"/>
          <p:nvPr/>
        </p:nvSpPr>
        <p:spPr>
          <a:xfrm>
            <a:off x="91569" y="1534765"/>
            <a:ext cx="12377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HDR </a:t>
            </a:r>
            <a:r>
              <a:rPr lang="ko-KR" altLang="en-US" dirty="0"/>
              <a:t>값의 범위를</a:t>
            </a:r>
            <a:r>
              <a:rPr lang="en-US" altLang="ko-KR" dirty="0"/>
              <a:t> LDR</a:t>
            </a:r>
            <a:r>
              <a:rPr lang="ko-KR" altLang="en-US" dirty="0"/>
              <a:t>로 압축하는 알고리즘</a:t>
            </a:r>
            <a:r>
              <a:rPr lang="en-US" altLang="ko-KR" dirty="0"/>
              <a:t>. HDR</a:t>
            </a:r>
            <a:r>
              <a:rPr lang="ko-KR" altLang="en-US" dirty="0"/>
              <a:t>에서의 범위는 사실상 제한이 없다 하지만 일상에서의 밝기를</a:t>
            </a:r>
            <a:endParaRPr lang="en-US" altLang="ko-KR" dirty="0"/>
          </a:p>
          <a:p>
            <a:r>
              <a:rPr lang="ko-KR" altLang="en-US" dirty="0"/>
              <a:t>표현하는 자주 사용되는 값의 범위는 한정되어 있음</a:t>
            </a:r>
            <a:r>
              <a:rPr lang="en-US" altLang="ko-KR" dirty="0"/>
              <a:t>. </a:t>
            </a:r>
            <a:r>
              <a:rPr lang="ko-KR" altLang="en-US" dirty="0"/>
              <a:t>또한 인간이 디테일을 잘 구분할 수 있는 영역은 한정되어 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C034A-3F56-0DF2-32F7-4E25613F7060}"/>
              </a:ext>
            </a:extLst>
          </p:cNvPr>
          <p:cNvSpPr txBox="1"/>
          <p:nvPr/>
        </p:nvSpPr>
        <p:spPr>
          <a:xfrm>
            <a:off x="327275" y="2473573"/>
            <a:ext cx="113559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/>
              <a:t>ACESFilm</a:t>
            </a:r>
            <a:r>
              <a:rPr lang="ko-KR" altLang="en-US" dirty="0"/>
              <a:t>은 </a:t>
            </a:r>
            <a:r>
              <a:rPr lang="en-US" altLang="ko-KR" dirty="0"/>
              <a:t>HDR </a:t>
            </a:r>
            <a:r>
              <a:rPr lang="ko-KR" altLang="en-US" dirty="0"/>
              <a:t>색상을 </a:t>
            </a:r>
            <a:r>
              <a:rPr lang="en-US" altLang="ko-KR" dirty="0"/>
              <a:t>LDR </a:t>
            </a:r>
            <a:r>
              <a:rPr lang="ko-KR" altLang="en-US" dirty="0"/>
              <a:t>또는 </a:t>
            </a:r>
            <a:r>
              <a:rPr lang="en-US" altLang="ko-KR" dirty="0"/>
              <a:t>HDR </a:t>
            </a:r>
            <a:r>
              <a:rPr lang="ko-KR" altLang="en-US" dirty="0"/>
              <a:t>출력 범위 </a:t>
            </a:r>
            <a:r>
              <a:rPr lang="en-US" altLang="ko-KR"/>
              <a:t>[0,1]</a:t>
            </a:r>
            <a:r>
              <a:rPr lang="ko-KR" altLang="en-US"/>
              <a:t>로 </a:t>
            </a:r>
            <a:r>
              <a:rPr lang="ko-KR" altLang="en-US" dirty="0"/>
              <a:t>매핑하기 위한 </a:t>
            </a:r>
            <a:r>
              <a:rPr lang="en-US" altLang="ko-KR" dirty="0"/>
              <a:t>Filmic Tone Mapping </a:t>
            </a:r>
            <a:r>
              <a:rPr lang="ko-KR" altLang="en-US" dirty="0"/>
              <a:t>함수로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b="1" dirty="0">
                <a:solidFill>
                  <a:srgbClr val="FF0000"/>
                </a:solidFill>
              </a:rPr>
              <a:t>밝은 영역은 인간이 구분하기 어려운 특성을 고려해 강하게 압축하고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br>
              <a:rPr lang="en-US" altLang="ko-KR" b="1" dirty="0">
                <a:solidFill>
                  <a:srgbClr val="FF0000"/>
                </a:solidFill>
              </a:rPr>
            </a:br>
            <a:r>
              <a:rPr lang="ko-KR" altLang="en-US" b="1" dirty="0">
                <a:solidFill>
                  <a:srgbClr val="FF0000"/>
                </a:solidFill>
              </a:rPr>
              <a:t>어두운 영역은 상대적인 대비를 유지하도록 비선형적으로 재분배한다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 descr="야외, 하늘, 자연, 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21BC15-7275-5BB3-54D7-6B42DF8E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9" y="3578658"/>
            <a:ext cx="6345390" cy="32220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60C095-F4FE-D323-0952-2439E8201FA7}"/>
              </a:ext>
            </a:extLst>
          </p:cNvPr>
          <p:cNvSpPr txBox="1"/>
          <p:nvPr/>
        </p:nvSpPr>
        <p:spPr>
          <a:xfrm>
            <a:off x="658915" y="5756116"/>
            <a:ext cx="25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대부분은 </a:t>
            </a:r>
            <a:r>
              <a:rPr lang="en-US" altLang="ko-KR" dirty="0"/>
              <a:t>0.0~1.0 </a:t>
            </a:r>
            <a:r>
              <a:rPr lang="ko-KR" altLang="en-US" dirty="0"/>
              <a:t>사이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DA313-1746-165F-4AF7-9E9FCB16ACA9}"/>
              </a:ext>
            </a:extLst>
          </p:cNvPr>
          <p:cNvSpPr txBox="1"/>
          <p:nvPr/>
        </p:nvSpPr>
        <p:spPr>
          <a:xfrm>
            <a:off x="3073565" y="4097413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아주 밝은 부분만 </a:t>
            </a:r>
            <a:r>
              <a:rPr lang="en-US" altLang="ko-KR" dirty="0">
                <a:solidFill>
                  <a:srgbClr val="FF0000"/>
                </a:solidFill>
              </a:rPr>
              <a:t>1.0 </a:t>
            </a:r>
            <a:r>
              <a:rPr lang="ko-KR" altLang="en-US" dirty="0">
                <a:solidFill>
                  <a:srgbClr val="FF0000"/>
                </a:solidFill>
              </a:rPr>
              <a:t>이상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C63A6CD-2580-6899-94EC-C05F3190BB42}"/>
              </a:ext>
            </a:extLst>
          </p:cNvPr>
          <p:cNvSpPr/>
          <p:nvPr/>
        </p:nvSpPr>
        <p:spPr>
          <a:xfrm>
            <a:off x="2836920" y="4569082"/>
            <a:ext cx="967028" cy="27385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51EDC3-995C-FC17-42AC-31C352D01A57}"/>
              </a:ext>
            </a:extLst>
          </p:cNvPr>
          <p:cNvSpPr txBox="1"/>
          <p:nvPr/>
        </p:nvSpPr>
        <p:spPr>
          <a:xfrm>
            <a:off x="203909" y="3703215"/>
            <a:ext cx="6233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https://wkjarosz.github.io/hdrview/</a:t>
            </a:r>
          </a:p>
        </p:txBody>
      </p:sp>
      <p:pic>
        <p:nvPicPr>
          <p:cNvPr id="14" name="그림 13" descr="텍스트, 폰트, 스크린샷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E118E61-8C2A-21E2-87D7-57A21A4C8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932" y="2860328"/>
            <a:ext cx="3430046" cy="13592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A336D8-0EAD-86A5-E668-D8F8CD0C5726}"/>
              </a:ext>
            </a:extLst>
          </p:cNvPr>
          <p:cNvSpPr txBox="1"/>
          <p:nvPr/>
        </p:nvSpPr>
        <p:spPr>
          <a:xfrm>
            <a:off x="9841641" y="6032344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/>
              <a:t> 넘는 값들은 </a:t>
            </a:r>
            <a:endParaRPr lang="en-US" altLang="ko-KR" sz="1200" dirty="0"/>
          </a:p>
          <a:p>
            <a:r>
              <a:rPr lang="ko-KR" altLang="en-US" sz="1200" dirty="0"/>
              <a:t>대부분 </a:t>
            </a:r>
            <a:r>
              <a:rPr lang="en-US" altLang="ko-KR" sz="1200" dirty="0"/>
              <a:t>0.8~1.0 </a:t>
            </a:r>
            <a:r>
              <a:rPr lang="ko-KR" altLang="en-US" sz="1200" dirty="0"/>
              <a:t>근처에 맵핑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63E85-A1DE-F5E4-D184-1162E11D596B}"/>
              </a:ext>
            </a:extLst>
          </p:cNvPr>
          <p:cNvSpPr txBox="1"/>
          <p:nvPr/>
        </p:nvSpPr>
        <p:spPr>
          <a:xfrm>
            <a:off x="8242724" y="6032344"/>
            <a:ext cx="1269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0.0~0.5</a:t>
            </a:r>
            <a:r>
              <a:rPr lang="ko-KR" altLang="en-US" sz="1200" dirty="0"/>
              <a:t> 값들은 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  <a:r>
              <a:rPr lang="en-US" altLang="ko-KR" sz="1200" dirty="0"/>
              <a:t>0.6 </a:t>
            </a:r>
            <a:r>
              <a:rPr lang="ko-KR" altLang="en-US" sz="1200" dirty="0"/>
              <a:t>이하에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5C9339-79AE-04B9-A90C-CC1CA6A54A59}"/>
              </a:ext>
            </a:extLst>
          </p:cNvPr>
          <p:cNvSpPr txBox="1"/>
          <p:nvPr/>
        </p:nvSpPr>
        <p:spPr>
          <a:xfrm>
            <a:off x="6800438" y="4140329"/>
            <a:ext cx="6233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https://www.desmos.com/calculator/eontrcegbx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99AA7-80A3-5212-0B6C-A19F80A99FFA}"/>
              </a:ext>
            </a:extLst>
          </p:cNvPr>
          <p:cNvSpPr txBox="1"/>
          <p:nvPr/>
        </p:nvSpPr>
        <p:spPr>
          <a:xfrm>
            <a:off x="3236123" y="4842935"/>
            <a:ext cx="35643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400" dirty="0"/>
              <a:t>HDR </a:t>
            </a:r>
            <a:r>
              <a:rPr lang="ko-KR" altLang="en-US" sz="1400" dirty="0"/>
              <a:t>조명 결과는 보통 이런 범위를 가짐</a:t>
            </a:r>
            <a:r>
              <a:rPr lang="en-US" altLang="ko-KR" sz="1400" dirty="0"/>
              <a:t>:</a:t>
            </a:r>
          </a:p>
          <a:p>
            <a:r>
              <a:rPr lang="ko-KR" altLang="en-US" sz="1400" dirty="0"/>
              <a:t>실내</a:t>
            </a:r>
            <a:r>
              <a:rPr lang="en-US" altLang="ko-KR" sz="1400" dirty="0"/>
              <a:t>: 0.01 ~ 1</a:t>
            </a:r>
          </a:p>
          <a:p>
            <a:r>
              <a:rPr lang="ko-KR" altLang="en-US" sz="1400" dirty="0"/>
              <a:t>하늘</a:t>
            </a:r>
            <a:r>
              <a:rPr lang="en-US" altLang="ko-KR" sz="1400" dirty="0"/>
              <a:t>: 5 ~ 20</a:t>
            </a:r>
          </a:p>
          <a:p>
            <a:r>
              <a:rPr lang="ko-KR" altLang="en-US" sz="1400" dirty="0"/>
              <a:t>태양</a:t>
            </a:r>
            <a:r>
              <a:rPr lang="en-US" altLang="ko-KR" sz="1400" dirty="0"/>
              <a:t>: 100 ~ 10000+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67283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6C1E6-4761-54CA-58D6-315232E54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올바른 </a:t>
            </a:r>
            <a:r>
              <a:rPr lang="en-US" altLang="ko-KR" dirty="0"/>
              <a:t>HDR </a:t>
            </a:r>
            <a:r>
              <a:rPr lang="ko-KR" altLang="en-US" dirty="0" err="1"/>
              <a:t>백버퍼</a:t>
            </a:r>
            <a:r>
              <a:rPr lang="ko-KR" altLang="en-US" dirty="0"/>
              <a:t> 사용하기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7F111E-1025-291D-5ABA-2ABA97A90123}"/>
              </a:ext>
            </a:extLst>
          </p:cNvPr>
          <p:cNvSpPr txBox="1"/>
          <p:nvPr/>
        </p:nvSpPr>
        <p:spPr>
          <a:xfrm>
            <a:off x="249383" y="1550988"/>
            <a:ext cx="1118893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ighlight>
                  <a:srgbClr val="FFFFFF"/>
                </a:highlight>
                <a:latin typeface="+mn-ea"/>
              </a:rPr>
              <a:t>HDR</a:t>
            </a:r>
            <a:r>
              <a:rPr lang="ko-KR" altLang="en-US" dirty="0">
                <a:highlight>
                  <a:srgbClr val="FFFFFF"/>
                </a:highlight>
                <a:latin typeface="+mn-ea"/>
              </a:rPr>
              <a:t> 출력을 사용한다면 </a:t>
            </a:r>
            <a:r>
              <a:rPr lang="ko-KR" altLang="en-US" dirty="0" err="1">
                <a:highlight>
                  <a:srgbClr val="FFFFFF"/>
                </a:highlight>
                <a:latin typeface="+mn-ea"/>
              </a:rPr>
              <a:t>백버퍼</a:t>
            </a:r>
            <a:r>
              <a:rPr lang="ko-KR" altLang="en-US" dirty="0">
                <a:highlight>
                  <a:srgbClr val="FFFFFF"/>
                </a:highlight>
                <a:latin typeface="+mn-ea"/>
              </a:rPr>
              <a:t> 생성 이후 </a:t>
            </a:r>
            <a:r>
              <a:rPr lang="ko-KR" altLang="en-US" dirty="0" err="1">
                <a:highlight>
                  <a:srgbClr val="FFFFFF"/>
                </a:highlight>
                <a:latin typeface="+mn-ea"/>
              </a:rPr>
              <a:t>스왑체인에게</a:t>
            </a:r>
            <a:r>
              <a:rPr lang="ko-KR" altLang="en-US" dirty="0">
                <a:highlight>
                  <a:srgbClr val="FFFFFF"/>
                </a:highlight>
                <a:latin typeface="+mn-ea"/>
              </a:rPr>
              <a:t> 버퍼에 담긴 </a:t>
            </a:r>
            <a:r>
              <a:rPr lang="ko-KR" altLang="en-US" dirty="0" err="1">
                <a:highlight>
                  <a:srgbClr val="FFFFFF"/>
                </a:highlight>
                <a:latin typeface="+mn-ea"/>
              </a:rPr>
              <a:t>데이터값이</a:t>
            </a:r>
            <a:r>
              <a:rPr lang="ko-KR" altLang="en-US" dirty="0">
                <a:highlight>
                  <a:srgbClr val="FFFFFF"/>
                </a:highlight>
                <a:latin typeface="+mn-ea"/>
              </a:rPr>
              <a:t> 어떤 신호인지를 </a:t>
            </a:r>
            <a:r>
              <a:rPr lang="ko-KR" altLang="en-US" dirty="0" err="1">
                <a:highlight>
                  <a:srgbClr val="FFFFFF"/>
                </a:highlight>
                <a:latin typeface="+mn-ea"/>
              </a:rPr>
              <a:t>명시해야한다</a:t>
            </a:r>
            <a:r>
              <a:rPr lang="en-US" altLang="ko-KR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m_format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400" i="1" dirty="0">
                <a:solidFill>
                  <a:srgbClr val="2F4F4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DXGI_FORMAT_R10G10B10A2_UNORM</a:t>
            </a:r>
            <a:r>
              <a:rPr lang="en-US" altLang="ko-KR" sz="1400" i="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400" i="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EOTF = PQ (ST.2084 / G2084)  , 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색역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(Primaries) = Rec.2020 , RGB Full Range</a:t>
            </a:r>
            <a:endParaRPr lang="en-US" altLang="ko-KR" sz="1400" i="0" dirty="0">
              <a:solidFill>
                <a:schemeClr val="accent6">
                  <a:lumMod val="75000"/>
                </a:schemeClr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i="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//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 스왑체인의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0.0~1.0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값은 선형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RGB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나 감마 값이 아니라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PQ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인코딩된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HDR10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신호로 해석하라”</a:t>
            </a:r>
            <a:endParaRPr lang="ko-KR" altLang="en-US" sz="1400" i="0" dirty="0">
              <a:solidFill>
                <a:schemeClr val="accent6">
                  <a:lumMod val="75000"/>
                </a:schemeClr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i="0" dirty="0">
                <a:solidFill>
                  <a:srgbClr val="A000A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HR_T</a:t>
            </a:r>
            <a:r>
              <a:rPr lang="en-US" altLang="ko-KR" sz="1400" i="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i="0" dirty="0">
                <a:solidFill>
                  <a:srgbClr val="000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swapChain3</a:t>
            </a:r>
            <a:r>
              <a:rPr lang="en-US" altLang="ko-KR" sz="1400" i="0" dirty="0">
                <a:solidFill>
                  <a:srgbClr val="0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i="1" dirty="0">
                <a:solidFill>
                  <a:srgbClr val="88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SetColorSpace1</a:t>
            </a:r>
            <a:r>
              <a:rPr lang="en-US" altLang="ko-KR" sz="1400" i="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i="1" dirty="0">
                <a:solidFill>
                  <a:srgbClr val="2F4F4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DXGI_COLOR_SPACE_RGB_FULL_G2084_NONE_P2020</a:t>
            </a:r>
            <a:r>
              <a:rPr lang="en-US" altLang="ko-KR" sz="1400" i="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400" i="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5825F0-2E39-2B44-4A70-E5289E1FF285}"/>
              </a:ext>
            </a:extLst>
          </p:cNvPr>
          <p:cNvSpPr txBox="1"/>
          <p:nvPr/>
        </p:nvSpPr>
        <p:spPr>
          <a:xfrm>
            <a:off x="3458787" y="3185637"/>
            <a:ext cx="848383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400" b="1" dirty="0"/>
              <a:t>1) </a:t>
            </a:r>
            <a:r>
              <a:rPr lang="ko-KR" altLang="en-US" sz="1400" b="1" dirty="0" err="1"/>
              <a:t>백버퍼의</a:t>
            </a:r>
            <a:r>
              <a:rPr lang="ko-KR" altLang="en-US" sz="1400" b="1" dirty="0"/>
              <a:t> 값 “해석 </a:t>
            </a:r>
            <a:r>
              <a:rPr lang="ko-KR" altLang="en-US" sz="1400" b="1" dirty="0" err="1"/>
              <a:t>방식”을</a:t>
            </a:r>
            <a:r>
              <a:rPr lang="ko-KR" altLang="en-US" sz="1400" b="1" dirty="0"/>
              <a:t> 지정</a:t>
            </a:r>
          </a:p>
          <a:p>
            <a:pPr>
              <a:buNone/>
            </a:pPr>
            <a:r>
              <a:rPr lang="en-US" altLang="ko-KR" sz="1400" dirty="0">
                <a:latin typeface="Courier New" panose="02070309020205020404" pitchFamily="49" charset="0"/>
              </a:rPr>
              <a:t>DXGI_FORMAT_R10G10B10A2_UNORM</a:t>
            </a:r>
            <a:r>
              <a:rPr lang="ko-KR" altLang="en-US" sz="1400" dirty="0">
                <a:latin typeface="Courier New" panose="02070309020205020404" pitchFamily="49" charset="0"/>
              </a:rPr>
              <a:t>은 채널당 </a:t>
            </a:r>
            <a:r>
              <a:rPr lang="en-US" altLang="ko-KR" sz="1400" dirty="0">
                <a:latin typeface="Courier New" panose="02070309020205020404" pitchFamily="49" charset="0"/>
              </a:rPr>
              <a:t>10</a:t>
            </a:r>
            <a:r>
              <a:rPr lang="ko-KR" altLang="en-US" sz="1400" dirty="0">
                <a:latin typeface="Courier New" panose="02070309020205020404" pitchFamily="49" charset="0"/>
              </a:rPr>
              <a:t>비트 정규화 값을 저장하는 포맷일 뿐</a:t>
            </a:r>
            <a:r>
              <a:rPr lang="en-US" altLang="ko-KR" sz="1400" dirty="0">
                <a:latin typeface="Courier New" panose="02070309020205020404" pitchFamily="49" charset="0"/>
              </a:rPr>
              <a:t>,</a:t>
            </a:r>
          </a:p>
          <a:p>
            <a:pPr>
              <a:buNone/>
            </a:pPr>
            <a:r>
              <a:rPr lang="ko-KR" altLang="en-US" sz="1400" dirty="0">
                <a:latin typeface="Courier New" panose="02070309020205020404" pitchFamily="49" charset="0"/>
              </a:rPr>
              <a:t>그 값이 어떤 색 공간</a:t>
            </a:r>
            <a:r>
              <a:rPr lang="en-US" altLang="ko-KR" sz="1400" dirty="0">
                <a:latin typeface="Courier New" panose="02070309020205020404" pitchFamily="49" charset="0"/>
              </a:rPr>
              <a:t>(Color Primaries)</a:t>
            </a:r>
            <a:r>
              <a:rPr lang="ko-KR" altLang="en-US" sz="1400" dirty="0">
                <a:latin typeface="Courier New" panose="02070309020205020404" pitchFamily="49" charset="0"/>
              </a:rPr>
              <a:t>과 어떤 전기</a:t>
            </a:r>
            <a:r>
              <a:rPr lang="en-US" altLang="ko-KR" sz="1400" dirty="0">
                <a:latin typeface="Courier New" panose="02070309020205020404" pitchFamily="49" charset="0"/>
              </a:rPr>
              <a:t>-</a:t>
            </a:r>
            <a:r>
              <a:rPr lang="ko-KR" altLang="en-US" sz="1400" dirty="0">
                <a:latin typeface="Courier New" panose="02070309020205020404" pitchFamily="49" charset="0"/>
              </a:rPr>
              <a:t>광 변환 함수</a:t>
            </a:r>
            <a:r>
              <a:rPr lang="en-US" altLang="ko-KR" sz="1400" dirty="0">
                <a:latin typeface="Courier New" panose="02070309020205020404" pitchFamily="49" charset="0"/>
              </a:rPr>
              <a:t>(EOTF)</a:t>
            </a:r>
            <a:r>
              <a:rPr lang="ko-KR" altLang="en-US" sz="1400" dirty="0">
                <a:latin typeface="Courier New" panose="02070309020205020404" pitchFamily="49" charset="0"/>
              </a:rPr>
              <a:t>를 따르는 지는</a:t>
            </a:r>
          </a:p>
          <a:p>
            <a:pPr>
              <a:buNone/>
            </a:pPr>
            <a:r>
              <a:rPr lang="ko-KR" altLang="en-US" sz="1400" dirty="0">
                <a:latin typeface="Courier New" panose="02070309020205020404" pitchFamily="49" charset="0"/>
              </a:rPr>
              <a:t>포맷 자체만으로는 알 수 없다</a:t>
            </a:r>
            <a:r>
              <a:rPr lang="en-US" altLang="ko-KR" sz="1400" dirty="0">
                <a:latin typeface="Courier New" panose="02070309020205020404" pitchFamily="49" charset="0"/>
              </a:rPr>
              <a:t>.</a:t>
            </a:r>
            <a:r>
              <a:rPr lang="en-US" altLang="ko-KR" sz="1400" b="1" dirty="0"/>
              <a:t> </a:t>
            </a:r>
          </a:p>
          <a:p>
            <a:pPr>
              <a:buNone/>
            </a:pPr>
            <a:r>
              <a:rPr lang="en-US" altLang="ko-KR" sz="1400" b="1" dirty="0"/>
              <a:t>  </a:t>
            </a: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이 포맷만으로는 </a:t>
            </a:r>
            <a:r>
              <a:rPr lang="en-US" altLang="ko-KR" sz="1400" dirty="0"/>
              <a:t>OS</a:t>
            </a:r>
            <a:r>
              <a:rPr lang="ko-KR" altLang="en-US" sz="1400" dirty="0"/>
              <a:t>가 해당 </a:t>
            </a:r>
            <a:r>
              <a:rPr lang="ko-KR" altLang="en-US" sz="1400" dirty="0" err="1"/>
              <a:t>백버퍼의</a:t>
            </a:r>
            <a:r>
              <a:rPr lang="ko-KR" altLang="en-US" sz="1400" dirty="0"/>
              <a:t> 값이</a:t>
            </a:r>
            <a:r>
              <a:rPr lang="en-US" altLang="ko-KR" sz="1400" dirty="0"/>
              <a:t>: LDR(sRGB / Rec.709, </a:t>
            </a:r>
            <a:r>
              <a:rPr lang="ko-KR" altLang="en-US" sz="1400" dirty="0"/>
              <a:t>감마 기반</a:t>
            </a:r>
            <a:r>
              <a:rPr lang="en-US" altLang="ko-KR" sz="1400" dirty="0"/>
              <a:t>)</a:t>
            </a:r>
            <a:r>
              <a:rPr lang="ko-KR" altLang="en-US" sz="1400" dirty="0"/>
              <a:t>인지 </a:t>
            </a:r>
            <a:r>
              <a:rPr lang="en-US" altLang="ko-KR" sz="1400" dirty="0"/>
              <a:t>HDR(PQ / Rec.2020)</a:t>
            </a:r>
            <a:r>
              <a:rPr lang="ko-KR" altLang="en-US" sz="1400" dirty="0"/>
              <a:t>인지 어떤 밝기 해석 방식</a:t>
            </a:r>
            <a:r>
              <a:rPr lang="en-US" altLang="ko-KR" sz="1400" dirty="0"/>
              <a:t>(EOTF: Gamma vs ST.2084)</a:t>
            </a:r>
            <a:r>
              <a:rPr lang="ko-KR" altLang="en-US" sz="1400" dirty="0"/>
              <a:t>을 사용해야 하는지 를 판단할 수 없다</a:t>
            </a:r>
            <a:r>
              <a:rPr lang="en-US" altLang="ko-KR" sz="1400" dirty="0"/>
              <a:t>.</a:t>
            </a:r>
          </a:p>
          <a:p>
            <a:pPr>
              <a:buNone/>
            </a:pPr>
            <a:endParaRPr lang="en-US" altLang="ko-KR" sz="1400" b="1" dirty="0"/>
          </a:p>
          <a:p>
            <a:pPr>
              <a:buNone/>
            </a:pPr>
            <a:r>
              <a:rPr lang="en-US" altLang="ko-KR" sz="1400" b="1" dirty="0"/>
              <a:t>2) OS HDR </a:t>
            </a:r>
            <a:r>
              <a:rPr lang="ko-KR" altLang="en-US" sz="1400" b="1" dirty="0"/>
              <a:t>출력 파이프라인 을 활성화</a:t>
            </a:r>
          </a:p>
          <a:p>
            <a:pPr>
              <a:buNone/>
            </a:pPr>
            <a:r>
              <a:rPr lang="en-US" altLang="ko-KR" sz="1400" dirty="0"/>
              <a:t>Windows</a:t>
            </a:r>
            <a:r>
              <a:rPr lang="ko-KR" altLang="en-US" sz="1400" dirty="0"/>
              <a:t>는 </a:t>
            </a:r>
            <a:r>
              <a:rPr lang="en-US" altLang="ko-KR" sz="1400" dirty="0"/>
              <a:t>HDR</a:t>
            </a:r>
            <a:r>
              <a:rPr lang="ko-KR" altLang="en-US" sz="1400" dirty="0"/>
              <a:t>이 활성화된 환경에서 </a:t>
            </a:r>
            <a:r>
              <a:rPr lang="en-US" altLang="ko-KR" sz="1400" b="1" dirty="0"/>
              <a:t>SDR </a:t>
            </a:r>
            <a:r>
              <a:rPr lang="ko-KR" altLang="en-US" sz="1400" b="1" dirty="0"/>
              <a:t>출력 경로와 </a:t>
            </a:r>
            <a:r>
              <a:rPr lang="en-US" altLang="ko-KR" sz="1400" b="1" dirty="0"/>
              <a:t>HDR </a:t>
            </a:r>
            <a:r>
              <a:rPr lang="ko-KR" altLang="en-US" sz="1400" b="1" dirty="0"/>
              <a:t>출력 경로를 내부적으로 구분</a:t>
            </a:r>
            <a:r>
              <a:rPr lang="ko-KR" altLang="en-US" sz="1400" dirty="0"/>
              <a:t>하여 처리한다</a:t>
            </a:r>
            <a:r>
              <a:rPr lang="en-US" altLang="ko-KR" sz="1400" dirty="0"/>
              <a:t>. </a:t>
            </a:r>
            <a:r>
              <a:rPr lang="ko-KR" altLang="en-US" sz="1400" dirty="0"/>
              <a:t>스왑체인의 </a:t>
            </a:r>
            <a:r>
              <a:rPr lang="en-US" altLang="ko-KR" sz="1400" dirty="0"/>
              <a:t>Color Space</a:t>
            </a:r>
            <a:r>
              <a:rPr lang="ko-KR" altLang="en-US" sz="1400" dirty="0"/>
              <a:t>를 </a:t>
            </a:r>
            <a:r>
              <a:rPr lang="en-US" altLang="ko-KR" sz="1400" dirty="0"/>
              <a:t>DXGI_COLOR_SPACE_RGB_FULL_G2084_NONE_P2020</a:t>
            </a:r>
            <a:r>
              <a:rPr lang="ko-KR" altLang="en-US" sz="1400" dirty="0"/>
              <a:t>으로 명시해야만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/>
              <a:t>해당 </a:t>
            </a:r>
            <a:r>
              <a:rPr lang="ko-KR" altLang="en-US" sz="1400" dirty="0" err="1"/>
              <a:t>스왑체인이</a:t>
            </a:r>
            <a:r>
              <a:rPr lang="ko-KR" altLang="en-US" sz="1400" dirty="0"/>
              <a:t> </a:t>
            </a:r>
            <a:r>
              <a:rPr lang="en-US" altLang="ko-KR" sz="1400" b="1" dirty="0"/>
              <a:t>HDR10 </a:t>
            </a:r>
            <a:r>
              <a:rPr lang="ko-KR" altLang="en-US" sz="1400" b="1" dirty="0"/>
              <a:t>출력 경로로 인식되어 디스플레이까지 전달</a:t>
            </a:r>
            <a:r>
              <a:rPr lang="ko-KR" altLang="en-US" sz="1400" dirty="0"/>
              <a:t>된다</a:t>
            </a:r>
            <a:r>
              <a:rPr lang="en-US" altLang="ko-KR" sz="1400" dirty="0"/>
              <a:t>.</a:t>
            </a:r>
          </a:p>
          <a:p>
            <a:pPr>
              <a:buNone/>
            </a:pPr>
            <a:r>
              <a:rPr lang="ko-KR" altLang="en-US" sz="1400" dirty="0"/>
              <a:t>설정 안 하면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/>
              <a:t> HDR</a:t>
            </a:r>
            <a:r>
              <a:rPr lang="ko-KR" altLang="en-US" sz="1400" dirty="0"/>
              <a:t>을 지원하는 모니터와 </a:t>
            </a:r>
            <a:r>
              <a:rPr lang="en-US" altLang="ko-KR" sz="1400" dirty="0"/>
              <a:t>OS HDR</a:t>
            </a:r>
            <a:r>
              <a:rPr lang="ko-KR" altLang="en-US" sz="1400" dirty="0"/>
              <a:t>이 켜져 있더라도 </a:t>
            </a:r>
            <a:r>
              <a:rPr lang="ko-KR" altLang="en-US" sz="1400" dirty="0" err="1"/>
              <a:t>스왑체인은</a:t>
            </a:r>
            <a:r>
              <a:rPr lang="ko-KR" altLang="en-US" sz="1400" dirty="0"/>
              <a:t> </a:t>
            </a:r>
            <a:r>
              <a:rPr lang="en-US" altLang="ko-KR" sz="1400" dirty="0"/>
              <a:t>LDR </a:t>
            </a:r>
            <a:r>
              <a:rPr lang="ko-KR" altLang="en-US" sz="1400" dirty="0"/>
              <a:t>출력으로 간주될 수 있으며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결과적으로 밝기 범위</a:t>
            </a:r>
            <a:r>
              <a:rPr lang="en-US" altLang="ko-KR" sz="1400" dirty="0"/>
              <a:t>(≈100 nits)</a:t>
            </a:r>
            <a:r>
              <a:rPr lang="ko-KR" altLang="en-US" sz="1400" dirty="0"/>
              <a:t>와 </a:t>
            </a:r>
            <a:r>
              <a:rPr lang="ko-KR" altLang="en-US" sz="1400" dirty="0" err="1"/>
              <a:t>색역</a:t>
            </a:r>
            <a:r>
              <a:rPr lang="en-US" altLang="ko-KR" sz="1400" dirty="0"/>
              <a:t>(Rec.709)</a:t>
            </a:r>
            <a:r>
              <a:rPr lang="ko-KR" altLang="en-US" sz="1400" dirty="0"/>
              <a:t>에 제한되거나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/>
              <a:t>드라이버 또는 </a:t>
            </a:r>
            <a:r>
              <a:rPr lang="en-US" altLang="ko-KR" sz="1400" dirty="0"/>
              <a:t>OS</a:t>
            </a:r>
            <a:r>
              <a:rPr lang="ko-KR" altLang="en-US" sz="1400" dirty="0"/>
              <a:t>에 의해 의도하지 않은 색 공간 </a:t>
            </a:r>
            <a:r>
              <a:rPr lang="en-US" altLang="ko-KR" sz="1400" dirty="0"/>
              <a:t>/ </a:t>
            </a:r>
            <a:r>
              <a:rPr lang="ko-KR" altLang="en-US" sz="1400" dirty="0"/>
              <a:t>감마 변환이 자동 적용되어</a:t>
            </a:r>
          </a:p>
          <a:p>
            <a:r>
              <a:rPr lang="ko-KR" altLang="en-US" sz="1400" dirty="0"/>
              <a:t>출력 결과가 시스템</a:t>
            </a:r>
            <a:r>
              <a:rPr lang="en-US" altLang="ko-KR" sz="1400" dirty="0"/>
              <a:t>·</a:t>
            </a:r>
            <a:r>
              <a:rPr lang="ko-KR" altLang="en-US" sz="1400" dirty="0"/>
              <a:t>환경에 따라 불안정해질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0" name="Picture 4" descr="A graph displays the CIE 1931 xy chromaticity diagram comparing color gamuts of ProPhoto RGB, Adobe RGB, Rec709/sRGB, and Rec2020 with marked color regions and D65 white point.">
            <a:extLst>
              <a:ext uri="{FF2B5EF4-FFF2-40B4-BE49-F238E27FC236}">
                <a16:creationId xmlns:a16="http://schemas.microsoft.com/office/drawing/2014/main" id="{442BBBF1-1E70-D311-0FD5-669BD2412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3" r="16562" b="3229"/>
          <a:stretch>
            <a:fillRect/>
          </a:stretch>
        </p:blipFill>
        <p:spPr bwMode="auto">
          <a:xfrm>
            <a:off x="249383" y="3446016"/>
            <a:ext cx="3014517" cy="320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444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17990</TotalTime>
  <Words>1100</Words>
  <Application>Microsoft Office PowerPoint</Application>
  <PresentationFormat>와이드스크린</PresentationFormat>
  <Paragraphs>129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Google Sans Text</vt:lpstr>
      <vt:lpstr>돋움체</vt:lpstr>
      <vt:lpstr>맑은 고딕</vt:lpstr>
      <vt:lpstr>Arial</vt:lpstr>
      <vt:lpstr>Cambria Math</vt:lpstr>
      <vt:lpstr>Courier New</vt:lpstr>
      <vt:lpstr>Office 테마</vt:lpstr>
      <vt:lpstr>Direct3D11 프로그래밍</vt:lpstr>
      <vt:lpstr>학습목표</vt:lpstr>
      <vt:lpstr>LDR 렌더타겟의 이해</vt:lpstr>
      <vt:lpstr>HDR 렌더타겟의 필요성 </vt:lpstr>
      <vt:lpstr>노출(Exposure)</vt:lpstr>
      <vt:lpstr>노출 조정이 필요한 예</vt:lpstr>
      <vt:lpstr>노출 조정이 필요한 예</vt:lpstr>
      <vt:lpstr>Tone Mapping</vt:lpstr>
      <vt:lpstr>올바른 HDR 백버퍼 사용하기</vt:lpstr>
      <vt:lpstr>과제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 프로그래밍</dc:title>
  <dc:creator>동원 이</dc:creator>
  <cp:lastModifiedBy>Dongwon Lee</cp:lastModifiedBy>
  <cp:revision>2463</cp:revision>
  <dcterms:created xsi:type="dcterms:W3CDTF">2023-08-01T07:18:03Z</dcterms:created>
  <dcterms:modified xsi:type="dcterms:W3CDTF">2026-01-14T11:00:14Z</dcterms:modified>
</cp:coreProperties>
</file>